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Barlow"/>
      <p:regular r:id="rId17"/>
    </p:embeddedFont>
    <p:embeddedFont>
      <p:font typeface="Barlow"/>
      <p:regular r:id="rId18"/>
    </p:embeddedFont>
    <p:embeddedFont>
      <p:font typeface="Barlow"/>
      <p:regular r:id="rId19"/>
    </p:embeddedFont>
    <p:embeddedFont>
      <p:font typeface="Barlow"/>
      <p:regular r:id="rId20"/>
    </p:embeddedFont>
    <p:embeddedFont>
      <p:font typeface="Montserrat"/>
      <p:regular r:id="rId21"/>
    </p:embeddedFont>
    <p:embeddedFont>
      <p:font typeface="Montserrat"/>
      <p:regular r:id="rId22"/>
    </p:embeddedFont>
    <p:embeddedFont>
      <p:font typeface="Montserrat"/>
      <p:regular r:id="rId23"/>
    </p:embeddedFont>
    <p:embeddedFont>
      <p:font typeface="Montserra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3045857"/>
            <a:ext cx="7627382" cy="12470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Cybersecurity Fundamentals: Hands-On Labs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44709" y="4577239"/>
            <a:ext cx="76273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practical guide to identifying and mitigating security risks through four comprehensive lab exercises.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816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555802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Next Steps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758309" y="4463653"/>
            <a:ext cx="4244816" cy="1759982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49" y="4463653"/>
            <a:ext cx="91440" cy="175998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39297" y="467606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Practice These Labs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1039297" y="5101471"/>
            <a:ext cx="3751421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Apply the techniques you've learned in your own environment to reinforce understanding</a:t>
            </a:r>
            <a:endParaRPr lang="en-US" sz="1450" dirty="0"/>
          </a:p>
        </p:txBody>
      </p:sp>
      <p:sp>
        <p:nvSpPr>
          <p:cNvPr id="8" name="Shape 4"/>
          <p:cNvSpPr/>
          <p:nvPr/>
        </p:nvSpPr>
        <p:spPr>
          <a:xfrm>
            <a:off x="5192673" y="4463653"/>
            <a:ext cx="4244935" cy="1759982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13" y="4463653"/>
            <a:ext cx="91440" cy="17599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73660" y="4676061"/>
            <a:ext cx="267271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Explore Additional Tools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5473660" y="5101471"/>
            <a:ext cx="3751540" cy="909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Expand your skills with Wireshark (network analysis) and Metasploit (ethical hacking)</a:t>
            </a:r>
            <a:endParaRPr lang="en-US" sz="1450" dirty="0"/>
          </a:p>
        </p:txBody>
      </p:sp>
      <p:sp>
        <p:nvSpPr>
          <p:cNvPr id="12" name="Shape 7"/>
          <p:cNvSpPr/>
          <p:nvPr/>
        </p:nvSpPr>
        <p:spPr>
          <a:xfrm>
            <a:off x="9627156" y="4463653"/>
            <a:ext cx="4244816" cy="1759982"/>
          </a:xfrm>
          <a:prstGeom prst="roundRect">
            <a:avLst>
              <a:gd name="adj" fmla="val 6235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4296" y="4463653"/>
            <a:ext cx="91440" cy="175998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9908143" y="467606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Build a Home Lab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9908143" y="5101471"/>
            <a:ext cx="3751421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 a virtual environment to safely practice security techniques</a:t>
            </a:r>
            <a:endParaRPr lang="en-US" sz="1450" dirty="0"/>
          </a:p>
        </p:txBody>
      </p:sp>
      <p:sp>
        <p:nvSpPr>
          <p:cNvPr id="16" name="Text 10"/>
          <p:cNvSpPr/>
          <p:nvPr/>
        </p:nvSpPr>
        <p:spPr>
          <a:xfrm>
            <a:off x="758309" y="6436876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Remember: Cybersecurity is a continuous learning process. Stay updated on the latest threats and countermeasures to maintain effective protection.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494949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Overview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2497574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01</a:t>
            </a:r>
            <a:endParaRPr lang="en-US" sz="14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2796897"/>
            <a:ext cx="6462117" cy="228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58309" y="2937391"/>
            <a:ext cx="3946922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Asset-Threat-Vulnerability Mapping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58309" y="3362801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Identify risks in a business environment by mapping critical assets, potential threats, and existing vulnerabilities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7409974" y="2497574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02</a:t>
            </a:r>
            <a:endParaRPr lang="en-US" sz="14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74" y="2796897"/>
            <a:ext cx="6462117" cy="228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09974" y="2937391"/>
            <a:ext cx="2797135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CIA Triad Implementation</a:t>
            </a:r>
            <a:endParaRPr lang="en-US" sz="1950" dirty="0"/>
          </a:p>
        </p:txBody>
      </p:sp>
      <p:sp>
        <p:nvSpPr>
          <p:cNvPr id="10" name="Text 6"/>
          <p:cNvSpPr/>
          <p:nvPr/>
        </p:nvSpPr>
        <p:spPr>
          <a:xfrm>
            <a:off x="7409974" y="3362801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Protect files using encryption (Confidentiality), checksums (Integrity), and backup systems (Availability)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758309" y="4301014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03</a:t>
            </a:r>
            <a:endParaRPr lang="en-US" sz="14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4581406"/>
            <a:ext cx="6462117" cy="2286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8309" y="4740831"/>
            <a:ext cx="404669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Network Security with Firewall Rules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58309" y="5166241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Block unwanted network traffic using firewall configurations to prevent unauthorized access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7409974" y="4301014"/>
            <a:ext cx="189548" cy="236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Barlow Light" pitchFamily="34" charset="0"/>
                <a:ea typeface="Barlow Light" pitchFamily="34" charset="-122"/>
                <a:cs typeface="Barlow Light" pitchFamily="34" charset="-120"/>
              </a:rPr>
              <a:t>04</a:t>
            </a:r>
            <a:endParaRPr lang="en-US" sz="145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974" y="4581406"/>
            <a:ext cx="6462117" cy="2286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409974" y="4740831"/>
            <a:ext cx="3283506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Password Policy Enforcement</a:t>
            </a:r>
            <a:endParaRPr lang="en-US" sz="1950" dirty="0"/>
          </a:p>
        </p:txBody>
      </p:sp>
      <p:sp>
        <p:nvSpPr>
          <p:cNvPr id="18" name="Text 12"/>
          <p:cNvSpPr/>
          <p:nvPr/>
        </p:nvSpPr>
        <p:spPr>
          <a:xfrm>
            <a:off x="7409974" y="5166241"/>
            <a:ext cx="6462117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Prevent weak passwords from being compromised through policy implementation and testing</a:t>
            </a:r>
            <a:endParaRPr lang="en-US" sz="1450" dirty="0"/>
          </a:p>
        </p:txBody>
      </p:sp>
      <p:sp>
        <p:nvSpPr>
          <p:cNvPr id="19" name="Text 13"/>
          <p:cNvSpPr/>
          <p:nvPr/>
        </p:nvSpPr>
        <p:spPr>
          <a:xfrm>
            <a:off x="758309" y="6128147"/>
            <a:ext cx="13113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lab provides hands-on experience with essential cybersecurity concepts and tools that form the foundation of effective security practices.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198" y="433268"/>
            <a:ext cx="7717393" cy="518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1: Asset-Threat-Vulnerability Mapping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30198" y="1187887"/>
            <a:ext cx="6488430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Objective: Identify risks by mapping assets, threats, and vulnerabilities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630198" y="1825109"/>
            <a:ext cx="6492835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 this lab, imagine you own a small online retail store with these key assets: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30198" y="2218849"/>
            <a:ext cx="6492835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Customer database (names, emails, payment info)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630198" y="2525911"/>
            <a:ext cx="6492835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E-commerce website (where customers buy products)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630198" y="2832973"/>
            <a:ext cx="6492835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Employee workstations (computers used by staff)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30198" y="3226713"/>
            <a:ext cx="6492835" cy="503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We'll create a risk assessment table to identify threats, vulnerabilities, risk levels, and appropriate mitigations for each asset.</a:t>
            </a:r>
            <a:endParaRPr lang="en-US" sz="1200" dirty="0"/>
          </a:p>
        </p:txBody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4987" y="1860471"/>
            <a:ext cx="6492835" cy="6492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425059"/>
            <a:ext cx="324862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1: Risk Assessment Table</a:t>
            </a:r>
            <a:endParaRPr lang="en-US" sz="1950" dirty="0"/>
          </a:p>
        </p:txBody>
      </p:sp>
      <p:sp>
        <p:nvSpPr>
          <p:cNvPr id="3" name="Shape 1"/>
          <p:cNvSpPr/>
          <p:nvPr/>
        </p:nvSpPr>
        <p:spPr>
          <a:xfrm>
            <a:off x="758309" y="2115860"/>
            <a:ext cx="13113782" cy="2805351"/>
          </a:xfrm>
          <a:prstGeom prst="roundRect">
            <a:avLst>
              <a:gd name="adj" fmla="val 10137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5929" y="2123480"/>
            <a:ext cx="13098542" cy="54590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955834" y="2244804"/>
            <a:ext cx="223670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Asset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3579257" y="2244804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Threat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198870" y="2244804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Vulnerability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8818483" y="2244804"/>
            <a:ext cx="157805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Risk Level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10783252" y="2244804"/>
            <a:ext cx="289167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Mitigation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765929" y="2669381"/>
            <a:ext cx="13098542" cy="54590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9"/>
          <p:cNvSpPr/>
          <p:nvPr/>
        </p:nvSpPr>
        <p:spPr>
          <a:xfrm>
            <a:off x="955834" y="2790706"/>
            <a:ext cx="223670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Customer Database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3579257" y="2790706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Data Breach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6198870" y="2790706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Weak encryption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8818483" y="2790706"/>
            <a:ext cx="157805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10783252" y="2790706"/>
            <a:ext cx="289167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AES-256 encryption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65929" y="3215283"/>
            <a:ext cx="13098542" cy="84915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55834" y="3336608"/>
            <a:ext cx="223670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E-commerce Website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3579257" y="3336608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DDoS Attack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6198870" y="3336608"/>
            <a:ext cx="223289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Web Application Firewall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8818483" y="3336608"/>
            <a:ext cx="157805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Medium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10783252" y="3336608"/>
            <a:ext cx="289167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Deploy Cloudflare WAF</a:t>
            </a:r>
            <a:endParaRPr lang="en-US" sz="1450" dirty="0"/>
          </a:p>
        </p:txBody>
      </p:sp>
      <p:sp>
        <p:nvSpPr>
          <p:cNvPr id="22" name="Shape 20"/>
          <p:cNvSpPr/>
          <p:nvPr/>
        </p:nvSpPr>
        <p:spPr>
          <a:xfrm>
            <a:off x="765929" y="4064437"/>
            <a:ext cx="13098542" cy="8491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3" name="Text 21"/>
          <p:cNvSpPr/>
          <p:nvPr/>
        </p:nvSpPr>
        <p:spPr>
          <a:xfrm>
            <a:off x="955834" y="4185761"/>
            <a:ext cx="2236708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Employee Workstations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3579257" y="4185761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Ransomware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6198870" y="4185761"/>
            <a:ext cx="2232898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antivirus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8818483" y="4185761"/>
            <a:ext cx="1578054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High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10783252" y="4185761"/>
            <a:ext cx="289167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Install EDR (e.g., Wazuh)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758309" y="5134451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Risk Level = Threat Likelihood × Impact</a:t>
            </a:r>
            <a:endParaRPr lang="en-US" sz="1450" dirty="0"/>
          </a:p>
        </p:txBody>
      </p:sp>
      <p:sp>
        <p:nvSpPr>
          <p:cNvPr id="29" name="Shape 27"/>
          <p:cNvSpPr/>
          <p:nvPr/>
        </p:nvSpPr>
        <p:spPr>
          <a:xfrm>
            <a:off x="758309" y="5650944"/>
            <a:ext cx="4244816" cy="1153478"/>
          </a:xfrm>
          <a:prstGeom prst="roundRect">
            <a:avLst>
              <a:gd name="adj" fmla="val 246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70717" y="586335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Technical Controls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970717" y="6288762"/>
            <a:ext cx="382000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Firewalls, encryption, antivirus</a:t>
            </a:r>
            <a:endParaRPr lang="en-US" sz="1450" dirty="0"/>
          </a:p>
        </p:txBody>
      </p:sp>
      <p:sp>
        <p:nvSpPr>
          <p:cNvPr id="32" name="Shape 30"/>
          <p:cNvSpPr/>
          <p:nvPr/>
        </p:nvSpPr>
        <p:spPr>
          <a:xfrm>
            <a:off x="5192673" y="5650944"/>
            <a:ext cx="4244935" cy="1153478"/>
          </a:xfrm>
          <a:prstGeom prst="roundRect">
            <a:avLst>
              <a:gd name="adj" fmla="val 246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5405080" y="5863352"/>
            <a:ext cx="2622590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Administrative Controls</a:t>
            </a:r>
            <a:endParaRPr lang="en-US" sz="1950" dirty="0"/>
          </a:p>
        </p:txBody>
      </p:sp>
      <p:sp>
        <p:nvSpPr>
          <p:cNvPr id="34" name="Text 32"/>
          <p:cNvSpPr/>
          <p:nvPr/>
        </p:nvSpPr>
        <p:spPr>
          <a:xfrm>
            <a:off x="5405080" y="6288762"/>
            <a:ext cx="382012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Training, policies, procedures</a:t>
            </a:r>
            <a:endParaRPr lang="en-US" sz="1450" dirty="0"/>
          </a:p>
        </p:txBody>
      </p:sp>
      <p:sp>
        <p:nvSpPr>
          <p:cNvPr id="35" name="Shape 33"/>
          <p:cNvSpPr/>
          <p:nvPr/>
        </p:nvSpPr>
        <p:spPr>
          <a:xfrm>
            <a:off x="9627156" y="5650944"/>
            <a:ext cx="4244816" cy="1153478"/>
          </a:xfrm>
          <a:prstGeom prst="roundRect">
            <a:avLst>
              <a:gd name="adj" fmla="val 24653"/>
            </a:avLst>
          </a:prstGeom>
          <a:solidFill>
            <a:srgbClr val="FFFFFF"/>
          </a:solidFill>
          <a:ln w="22860">
            <a:solidFill>
              <a:srgbClr val="BACFDD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9839563" y="586335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Physical Controls</a:t>
            </a:r>
            <a:endParaRPr lang="en-US" sz="1950" dirty="0"/>
          </a:p>
        </p:txBody>
      </p:sp>
      <p:sp>
        <p:nvSpPr>
          <p:cNvPr id="37" name="Text 35"/>
          <p:cNvSpPr/>
          <p:nvPr/>
        </p:nvSpPr>
        <p:spPr>
          <a:xfrm>
            <a:off x="9839563" y="6288762"/>
            <a:ext cx="3820001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Locks, security cameras, secure rooms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067991"/>
            <a:ext cx="7473672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2: Implementing the CIA Triad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58309" y="1975842"/>
            <a:ext cx="7348657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Objective: Protect files using encryption, checksums, and backups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2146816" y="4350782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Confidentiality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58309" y="4776192"/>
            <a:ext cx="3882866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Keep data secret from unauthorized people using encryption (AES-256)</a:t>
            </a:r>
            <a:endParaRPr lang="en-US" sz="14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0270" y="2571869"/>
            <a:ext cx="4589740" cy="4589740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886" y="4689396"/>
            <a:ext cx="283607" cy="3545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4332" y="3132177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Integrity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4332" y="3557587"/>
            <a:ext cx="397775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Detect if files were changed using checksums (SHA-256)</a:t>
            </a:r>
            <a:endParaRPr lang="en-US" sz="14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2571869"/>
            <a:ext cx="4589740" cy="4589740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473" y="3298150"/>
            <a:ext cx="283607" cy="3545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4332" y="556926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Availability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4332" y="5994678"/>
            <a:ext cx="3977759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Ensure files are not lost using automated backups</a:t>
            </a:r>
            <a:endParaRPr lang="en-US" sz="14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2571869"/>
            <a:ext cx="4589740" cy="4589740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473" y="6080641"/>
            <a:ext cx="283607" cy="3545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4354" y="485775"/>
            <a:ext cx="2605921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2: Hands-On Implementation</a:t>
            </a:r>
            <a:endParaRPr lang="en-US" sz="1400" dirty="0"/>
          </a:p>
        </p:txBody>
      </p:sp>
      <p:sp>
        <p:nvSpPr>
          <p:cNvPr id="3" name="Text 1"/>
          <p:cNvSpPr/>
          <p:nvPr/>
        </p:nvSpPr>
        <p:spPr>
          <a:xfrm>
            <a:off x="544354" y="998815"/>
            <a:ext cx="2206585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Confidentiality (Encryption)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44354" y="1358741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Steps: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44354" y="1698784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Font typeface="+mj-lt"/>
              <a:buAutoNum type="arabicPeriod" startAt="1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 a file secret_data.txt with sensitive info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544354" y="1964055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Font typeface="+mj-lt"/>
              <a:buAutoNum type="arabicPeriod" startAt="2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Right-click → 7-Zip → Add to Archive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544354" y="2229326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Font typeface="+mj-lt"/>
              <a:buAutoNum type="arabicPeriod" startAt="3"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Set a password and choose AES-256 encryption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544354" y="2569369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Why?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If hackers steal the file, they can't open it without the password.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7488793" y="998815"/>
            <a:ext cx="1790938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Integrity (Checksum)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488793" y="1358741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Steps (PowerShell):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7488793" y="1729502"/>
            <a:ext cx="6604873" cy="2162889"/>
          </a:xfrm>
          <a:prstGeom prst="roundRect">
            <a:avLst>
              <a:gd name="adj" fmla="val 9440"/>
            </a:avLst>
          </a:prstGeom>
          <a:solidFill>
            <a:srgbClr val="F2F2F2"/>
          </a:solidFill>
          <a:ln/>
        </p:spPr>
      </p:sp>
      <p:sp>
        <p:nvSpPr>
          <p:cNvPr id="12" name="Shape 10"/>
          <p:cNvSpPr/>
          <p:nvPr/>
        </p:nvSpPr>
        <p:spPr>
          <a:xfrm>
            <a:off x="7482007" y="1729502"/>
            <a:ext cx="6618446" cy="2162889"/>
          </a:xfrm>
          <a:prstGeom prst="roundRect">
            <a:avLst>
              <a:gd name="adj" fmla="val 944"/>
            </a:avLst>
          </a:prstGeom>
          <a:solidFill>
            <a:srgbClr val="F2F2F2"/>
          </a:solidFill>
          <a:ln/>
        </p:spPr>
      </p:sp>
      <p:sp>
        <p:nvSpPr>
          <p:cNvPr id="13" name="Text 11"/>
          <p:cNvSpPr/>
          <p:nvPr/>
        </p:nvSpPr>
        <p:spPr>
          <a:xfrm>
            <a:off x="7618095" y="1831538"/>
            <a:ext cx="6346269" cy="1958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#Step1: This is done by the sender(Get-FileHash .\secret_data.txt -Algorithm SHA256).Hash | Out-File -Encoding ASCII -NoNewline checksum.sha256#Step2: what attackers can do to you file.Add-Content .\secret_data.txt "`nAdded line"#Step3: The Receiver Verification(Get-Content .\checksum.sha256) -eq (Get-FileHash .\secret_data.txt -Algorithm SHA256).Hash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7488793" y="4045506"/>
            <a:ext cx="660487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Why?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Ensures no one tampered with the file.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544354" y="4589621"/>
            <a:ext cx="1790938" cy="2238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Availability (Backups)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544354" y="5017532"/>
            <a:ext cx="1354169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 automated backups using Task Scheduler (Windows) or crontab (Linux) to run robocopy or rsync commands daily.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544354" y="5388293"/>
            <a:ext cx="1354169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4444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$source = "C:\Users\uwajo\Documents"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544354" y="5759053"/>
            <a:ext cx="1354169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$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4444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destination = "D:\Backup"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544354" y="6129814"/>
            <a:ext cx="13541693" cy="174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# Ensure destination exists</a:t>
            </a:r>
            <a:endParaRPr lang="en-US" sz="850" dirty="0"/>
          </a:p>
        </p:txBody>
      </p:sp>
      <p:sp>
        <p:nvSpPr>
          <p:cNvPr id="20" name="Text 18"/>
          <p:cNvSpPr/>
          <p:nvPr/>
        </p:nvSpPr>
        <p:spPr>
          <a:xfrm>
            <a:off x="544354" y="6457236"/>
            <a:ext cx="1354169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4444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New-Item -ItemType Directory -Path $destination -Force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544354" y="6827996"/>
            <a:ext cx="13541693" cy="174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# Run robocopy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544354" y="7155418"/>
            <a:ext cx="1354169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F4444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bocopy $source $destination /MIR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544354" y="7526179"/>
            <a:ext cx="13541693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Why?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If files are deleted or encrypted by ransomware, you can restore from backup.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2911" y="452557"/>
            <a:ext cx="7830979" cy="10798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3: Network Security with Firewall Rules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142911" y="1778556"/>
            <a:ext cx="54749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Objective: Block unwanted network traffic using firewalls</a:t>
            </a:r>
            <a:endParaRPr lang="en-US" sz="170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911" y="2294573"/>
            <a:ext cx="820698" cy="191500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27677" y="2458641"/>
            <a:ext cx="215967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Block ICMP (Ping)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7127677" y="2827020"/>
            <a:ext cx="6846213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Stop hackers from discovering your computer using ping requests</a:t>
            </a:r>
            <a:endParaRPr lang="en-US" sz="1250" dirty="0"/>
          </a:p>
        </p:txBody>
      </p:sp>
      <p:sp>
        <p:nvSpPr>
          <p:cNvPr id="8" name="Shape 4"/>
          <p:cNvSpPr/>
          <p:nvPr/>
        </p:nvSpPr>
        <p:spPr>
          <a:xfrm>
            <a:off x="7127677" y="3274219"/>
            <a:ext cx="6846213" cy="771287"/>
          </a:xfrm>
          <a:prstGeom prst="roundRect">
            <a:avLst>
              <a:gd name="adj" fmla="val 31922"/>
            </a:avLst>
          </a:prstGeom>
          <a:solidFill>
            <a:srgbClr val="F2F2F2"/>
          </a:solidFill>
          <a:ln/>
        </p:spPr>
      </p:sp>
      <p:sp>
        <p:nvSpPr>
          <p:cNvPr id="9" name="Shape 5"/>
          <p:cNvSpPr/>
          <p:nvPr/>
        </p:nvSpPr>
        <p:spPr>
          <a:xfrm>
            <a:off x="7119580" y="3274219"/>
            <a:ext cx="6862405" cy="771287"/>
          </a:xfrm>
          <a:prstGeom prst="roundRect">
            <a:avLst>
              <a:gd name="adj" fmla="val 3192"/>
            </a:avLst>
          </a:prstGeom>
          <a:solidFill>
            <a:srgbClr val="F2F2F2"/>
          </a:solidFill>
          <a:ln/>
        </p:spPr>
      </p:sp>
      <p:sp>
        <p:nvSpPr>
          <p:cNvPr id="10" name="Text 6"/>
          <p:cNvSpPr/>
          <p:nvPr/>
        </p:nvSpPr>
        <p:spPr>
          <a:xfrm>
            <a:off x="7283648" y="3397210"/>
            <a:ext cx="6534269" cy="525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New-NetFirewallRule -DisplayName "Block ICMP" -Direction Inbound -Protocol ICMPv4 -Action Block</a:t>
            </a:r>
            <a:endParaRPr lang="en-US" sz="12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911" y="4209574"/>
            <a:ext cx="820698" cy="165234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127677" y="4373642"/>
            <a:ext cx="2159675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Test with Nmap</a:t>
            </a:r>
            <a:endParaRPr lang="en-US" sz="1700" dirty="0"/>
          </a:p>
        </p:txBody>
      </p:sp>
      <p:sp>
        <p:nvSpPr>
          <p:cNvPr id="13" name="Text 8"/>
          <p:cNvSpPr/>
          <p:nvPr/>
        </p:nvSpPr>
        <p:spPr>
          <a:xfrm>
            <a:off x="7127677" y="4742021"/>
            <a:ext cx="6846213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Verify your firewall is working by scanning from another computer</a:t>
            </a:r>
            <a:endParaRPr lang="en-US" sz="1250" dirty="0"/>
          </a:p>
        </p:txBody>
      </p:sp>
      <p:sp>
        <p:nvSpPr>
          <p:cNvPr id="14" name="Shape 9"/>
          <p:cNvSpPr/>
          <p:nvPr/>
        </p:nvSpPr>
        <p:spPr>
          <a:xfrm>
            <a:off x="7127677" y="5189220"/>
            <a:ext cx="6846213" cy="508635"/>
          </a:xfrm>
          <a:prstGeom prst="roundRect">
            <a:avLst>
              <a:gd name="adj" fmla="val 48407"/>
            </a:avLst>
          </a:prstGeom>
          <a:solidFill>
            <a:srgbClr val="F2F2F2"/>
          </a:solidFill>
          <a:ln/>
        </p:spPr>
      </p:sp>
      <p:sp>
        <p:nvSpPr>
          <p:cNvPr id="15" name="Shape 10"/>
          <p:cNvSpPr/>
          <p:nvPr/>
        </p:nvSpPr>
        <p:spPr>
          <a:xfrm>
            <a:off x="7119580" y="5189220"/>
            <a:ext cx="6862405" cy="508635"/>
          </a:xfrm>
          <a:prstGeom prst="roundRect">
            <a:avLst>
              <a:gd name="adj" fmla="val 4841"/>
            </a:avLst>
          </a:prstGeom>
          <a:solidFill>
            <a:srgbClr val="F2F2F2"/>
          </a:solidFill>
          <a:ln/>
        </p:spPr>
      </p:sp>
      <p:sp>
        <p:nvSpPr>
          <p:cNvPr id="16" name="Text 11"/>
          <p:cNvSpPr/>
          <p:nvPr/>
        </p:nvSpPr>
        <p:spPr>
          <a:xfrm>
            <a:off x="7283648" y="5312212"/>
            <a:ext cx="6534269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nmap -Pn </a:t>
            </a:r>
            <a:endParaRPr lang="en-US" sz="12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911" y="5861923"/>
            <a:ext cx="820698" cy="191500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127677" y="6025991"/>
            <a:ext cx="245614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Allow Only Secure Access</a:t>
            </a:r>
            <a:endParaRPr lang="en-US" sz="1700" dirty="0"/>
          </a:p>
        </p:txBody>
      </p:sp>
      <p:sp>
        <p:nvSpPr>
          <p:cNvPr id="19" name="Text 13"/>
          <p:cNvSpPr/>
          <p:nvPr/>
        </p:nvSpPr>
        <p:spPr>
          <a:xfrm>
            <a:off x="7127677" y="6394371"/>
            <a:ext cx="6846213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Permit only SSH/RDP for authorized remote connections</a:t>
            </a:r>
            <a:endParaRPr lang="en-US" sz="1250" dirty="0"/>
          </a:p>
        </p:txBody>
      </p:sp>
      <p:sp>
        <p:nvSpPr>
          <p:cNvPr id="20" name="Shape 14"/>
          <p:cNvSpPr/>
          <p:nvPr/>
        </p:nvSpPr>
        <p:spPr>
          <a:xfrm>
            <a:off x="7127677" y="6841569"/>
            <a:ext cx="6846213" cy="771287"/>
          </a:xfrm>
          <a:prstGeom prst="roundRect">
            <a:avLst>
              <a:gd name="adj" fmla="val 31922"/>
            </a:avLst>
          </a:prstGeom>
          <a:solidFill>
            <a:srgbClr val="F2F2F2"/>
          </a:solidFill>
          <a:ln/>
        </p:spPr>
      </p:sp>
      <p:sp>
        <p:nvSpPr>
          <p:cNvPr id="21" name="Shape 15"/>
          <p:cNvSpPr/>
          <p:nvPr/>
        </p:nvSpPr>
        <p:spPr>
          <a:xfrm>
            <a:off x="7119580" y="6841569"/>
            <a:ext cx="6862405" cy="771287"/>
          </a:xfrm>
          <a:prstGeom prst="roundRect">
            <a:avLst>
              <a:gd name="adj" fmla="val 3192"/>
            </a:avLst>
          </a:prstGeom>
          <a:solidFill>
            <a:srgbClr val="F2F2F2"/>
          </a:solidFill>
          <a:ln/>
        </p:spPr>
      </p:sp>
      <p:sp>
        <p:nvSpPr>
          <p:cNvPr id="22" name="Text 16"/>
          <p:cNvSpPr/>
          <p:nvPr/>
        </p:nvSpPr>
        <p:spPr>
          <a:xfrm>
            <a:off x="7283648" y="6964561"/>
            <a:ext cx="6534269" cy="525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250" dirty="0">
                <a:solidFill>
                  <a:srgbClr val="384653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New-NetFirewallRule -DisplayName "Allow RDP" -Direction Inbound -Protocol TCP -LocalPort 3389 -Action Allow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9581" y="315873"/>
            <a:ext cx="4898827" cy="378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Lab 4: Password Policy Enforcement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459581" y="866180"/>
            <a:ext cx="3653671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Objective: Prevent weak passwords from being hacked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459581" y="1342311"/>
            <a:ext cx="1948101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Set Strong Password Policies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459581" y="1646158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Windows (Group Policy Editor):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59581" y="1933337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Open gpedit.msc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59581" y="2157293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Navigate to: Computer Config → Windows Settings → Security Settings → Account Policies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459581" y="2381250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Set minimum length: 12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459581" y="2605207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Enable complexity requirements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459581" y="2829163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Set maximum age: 90 days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459581" y="3116342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Linux (/etc/pam.d/common-password):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459581" y="3429357"/>
            <a:ext cx="6715482" cy="355997"/>
          </a:xfrm>
          <a:prstGeom prst="roundRect">
            <a:avLst>
              <a:gd name="adj" fmla="val 48414"/>
            </a:avLst>
          </a:prstGeom>
          <a:solidFill>
            <a:srgbClr val="F2F2F2"/>
          </a:solidFill>
          <a:ln/>
        </p:spPr>
      </p:sp>
      <p:sp>
        <p:nvSpPr>
          <p:cNvPr id="13" name="Shape 11"/>
          <p:cNvSpPr/>
          <p:nvPr/>
        </p:nvSpPr>
        <p:spPr>
          <a:xfrm>
            <a:off x="453866" y="3429357"/>
            <a:ext cx="6726912" cy="355997"/>
          </a:xfrm>
          <a:prstGeom prst="roundRect">
            <a:avLst>
              <a:gd name="adj" fmla="val 4841"/>
            </a:avLst>
          </a:prstGeom>
          <a:solidFill>
            <a:srgbClr val="F2F2F2"/>
          </a:solidFill>
          <a:ln/>
        </p:spPr>
      </p:sp>
      <p:sp>
        <p:nvSpPr>
          <p:cNvPr id="14" name="Text 12"/>
          <p:cNvSpPr/>
          <p:nvPr/>
        </p:nvSpPr>
        <p:spPr>
          <a:xfrm>
            <a:off x="568762" y="3515439"/>
            <a:ext cx="649712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384653"/>
                </a:solidFill>
                <a:highlight>
                  <a:srgbClr val="F2F2F2"/>
                </a:highlight>
                <a:latin typeface="Consolas" pitchFamily="34" charset="0"/>
                <a:ea typeface="Consolas" pitchFamily="34" charset="-122"/>
                <a:cs typeface="Consolas" pitchFamily="34" charset="-120"/>
              </a:rPr>
              <a:t>password requisite pam_pwquality.so retry=3 minlen=12 difok=3 ucredit=-1 lcredit=-1 dcredit=-1</a:t>
            </a:r>
            <a:endParaRPr lang="en-US" sz="900" dirty="0"/>
          </a:p>
        </p:txBody>
      </p:sp>
      <p:pic>
        <p:nvPicPr>
          <p:cNvPr id="1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2957" y="1356598"/>
            <a:ext cx="6715482" cy="6715482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462957" y="8201263"/>
            <a:ext cx="1710571" cy="188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Test with John the Ripper</a:t>
            </a:r>
            <a:endParaRPr lang="en-US" sz="1150" dirty="0"/>
          </a:p>
        </p:txBody>
      </p:sp>
      <p:sp>
        <p:nvSpPr>
          <p:cNvPr id="17" name="Text 14"/>
          <p:cNvSpPr/>
          <p:nvPr/>
        </p:nvSpPr>
        <p:spPr>
          <a:xfrm>
            <a:off x="7462957" y="8505111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Demonstrate how easily weak passwords are cracked: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7462957" y="8792289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1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Create a user with password "password123"</a:t>
            </a:r>
            <a:endParaRPr lang="en-US" sz="900" dirty="0"/>
          </a:p>
        </p:txBody>
      </p:sp>
      <p:sp>
        <p:nvSpPr>
          <p:cNvPr id="19" name="Text 16"/>
          <p:cNvSpPr/>
          <p:nvPr/>
        </p:nvSpPr>
        <p:spPr>
          <a:xfrm>
            <a:off x="7462957" y="9016246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2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Extract password hashes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7462957" y="9240203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3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 John the Ripper against the hashes</a:t>
            </a:r>
            <a:endParaRPr lang="en-US" sz="900" dirty="0"/>
          </a:p>
        </p:txBody>
      </p:sp>
      <p:sp>
        <p:nvSpPr>
          <p:cNvPr id="21" name="Text 18"/>
          <p:cNvSpPr/>
          <p:nvPr/>
        </p:nvSpPr>
        <p:spPr>
          <a:xfrm>
            <a:off x="7462957" y="9464159"/>
            <a:ext cx="6715482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4"/>
            </a:pPr>
            <a:r>
              <a:rPr lang="en-US" sz="9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Watch as weak passwords are quickly cracked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834158"/>
            <a:ext cx="4988838" cy="6235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Key Takeaways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58309" y="2836783"/>
            <a:ext cx="6462117" cy="1426250"/>
          </a:xfrm>
          <a:prstGeom prst="roundRect">
            <a:avLst>
              <a:gd name="adj" fmla="val 1993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55477" y="303395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Risk Assessment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55477" y="3459361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Identify assets, threats, and vulnerabilities to understand your security posture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7409974" y="2836783"/>
            <a:ext cx="6462117" cy="1426250"/>
          </a:xfrm>
          <a:prstGeom prst="roundRect">
            <a:avLst>
              <a:gd name="adj" fmla="val 1993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07141" y="3033951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CIA Triad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07141" y="3459361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Protect information through Confidentiality (encryption), Integrity (checksums), and Availability (backups)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58309" y="4452580"/>
            <a:ext cx="6462117" cy="1426250"/>
          </a:xfrm>
          <a:prstGeom prst="roundRect">
            <a:avLst>
              <a:gd name="adj" fmla="val 1993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55477" y="464974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Defense in Depth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55477" y="5075158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Layer security controls (firewalls, policies, encryption) for comprehensive protection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409974" y="4452580"/>
            <a:ext cx="6462117" cy="1426250"/>
          </a:xfrm>
          <a:prstGeom prst="roundRect">
            <a:avLst>
              <a:gd name="adj" fmla="val 19938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07141" y="4649748"/>
            <a:ext cx="2494359" cy="311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Password Security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07141" y="5075158"/>
            <a:ext cx="6067782" cy="6065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Enforce strong password policies to prevent unauthorized access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758309" y="6092071"/>
            <a:ext cx="13113782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Effective cybersecurity requires a balanced approach of </a:t>
            </a:r>
            <a:pPr algn="ctr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preventing</a:t>
            </a:r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pPr algn="ctr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detecting</a:t>
            </a:r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and </a:t>
            </a:r>
            <a:pPr algn="ctr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responding</a:t>
            </a:r>
            <a:pPr algn="ctr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to security threats.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2025-08-15T08:44:20Z</dcterms:created>
  <dcterms:modified xsi:type="dcterms:W3CDTF">2025-08-15T08:44:20Z</dcterms:modified>
</cp:coreProperties>
</file>