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Barlow"/>
      <p:regular r:id="rId27"/>
    </p:embeddedFont>
    <p:embeddedFont>
      <p:font typeface="Barlow"/>
      <p:regular r:id="rId28"/>
    </p:embeddedFont>
    <p:embeddedFont>
      <p:font typeface="Barlow"/>
      <p:regular r:id="rId29"/>
    </p:embeddedFont>
    <p:embeddedFont>
      <p:font typeface="Barlow"/>
      <p:regular r:id="rId30"/>
    </p:embeddedFont>
    <p:embeddedFont>
      <p:font typeface="Montserrat"/>
      <p:regular r:id="rId31"/>
    </p:embeddedFont>
    <p:embeddedFont>
      <p:font typeface="Montserrat"/>
      <p:regular r:id="rId32"/>
    </p:embeddedFont>
    <p:embeddedFont>
      <p:font typeface="Montserrat"/>
      <p:regular r:id="rId33"/>
    </p:embeddedFont>
    <p:embeddedFont>
      <p:font typeface="Montserrat"/>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4FB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1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slideLayout" Target="../slideLayouts/slideLayout16.xml"/><Relationship Id="rId1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3.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slideLayout" Target="../slideLayouts/slideLayout7.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2742605"/>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Endpoint Protection: Securing the Frontline of Cybersecurity</a:t>
            </a:r>
            <a:endParaRPr lang="en-US" sz="3900" dirty="0"/>
          </a:p>
        </p:txBody>
      </p:sp>
      <p:sp>
        <p:nvSpPr>
          <p:cNvPr id="4" name="Text 1"/>
          <p:cNvSpPr/>
          <p:nvPr/>
        </p:nvSpPr>
        <p:spPr>
          <a:xfrm>
            <a:off x="758309" y="4273987"/>
            <a:ext cx="762738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Welcome to the world of endpoint protection - your guide to building a super-strong, high-tech shield for every device. In our digital lives, these devices are the front doors to our homes, and we need the best locks and alarms to keep the bad guys out.</a:t>
            </a:r>
            <a:endParaRPr lang="en-US"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191101"/>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6. USB Device Control: The Lock on Your USB Ports</a:t>
            </a:r>
            <a:endParaRPr lang="en-US" sz="3900" dirty="0"/>
          </a:p>
        </p:txBody>
      </p:sp>
      <p:sp>
        <p:nvSpPr>
          <p:cNvPr id="4" name="Shape 1"/>
          <p:cNvSpPr/>
          <p:nvPr/>
        </p:nvSpPr>
        <p:spPr>
          <a:xfrm>
            <a:off x="758309" y="2722483"/>
            <a:ext cx="3718917" cy="2366486"/>
          </a:xfrm>
          <a:prstGeom prst="roundRect">
            <a:avLst>
              <a:gd name="adj" fmla="val 4637"/>
            </a:avLst>
          </a:prstGeom>
          <a:solidFill>
            <a:srgbClr val="FFFFFF"/>
          </a:solidFill>
          <a:ln w="22860">
            <a:solidFill>
              <a:srgbClr val="BACFDD"/>
            </a:solidFill>
            <a:prstDash val="solid"/>
          </a:ln>
        </p:spPr>
      </p:sp>
      <p:pic>
        <p:nvPicPr>
          <p:cNvPr id="5" name="Image 1" descr="preencoded.png">    </p:cNvPr>
          <p:cNvPicPr>
            <a:picLocks noChangeAspect="1"/>
          </p:cNvPicPr>
          <p:nvPr/>
        </p:nvPicPr>
        <p:blipFill>
          <a:blip r:embed="rId2"/>
          <a:stretch>
            <a:fillRect/>
          </a:stretch>
        </p:blipFill>
        <p:spPr>
          <a:xfrm>
            <a:off x="735449" y="2722483"/>
            <a:ext cx="91440" cy="2366486"/>
          </a:xfrm>
          <a:prstGeom prst="rect">
            <a:avLst/>
          </a:prstGeom>
        </p:spPr>
      </p:pic>
      <p:sp>
        <p:nvSpPr>
          <p:cNvPr id="6" name="Text 2"/>
          <p:cNvSpPr/>
          <p:nvPr/>
        </p:nvSpPr>
        <p:spPr>
          <a:xfrm>
            <a:off x="1039297" y="29348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Risk</a:t>
            </a:r>
            <a:endParaRPr lang="en-US" sz="1950" dirty="0"/>
          </a:p>
        </p:txBody>
      </p:sp>
      <p:sp>
        <p:nvSpPr>
          <p:cNvPr id="7" name="Text 3"/>
          <p:cNvSpPr/>
          <p:nvPr/>
        </p:nvSpPr>
        <p:spPr>
          <a:xfrm>
            <a:off x="1039297" y="3360301"/>
            <a:ext cx="322552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Have you ever found a USB drive on the ground? Plugging it in is a huge risk! Hackers can load malware onto USB sticks and deliberately drop them.</a:t>
            </a:r>
            <a:endParaRPr lang="en-US" sz="1450" dirty="0"/>
          </a:p>
        </p:txBody>
      </p:sp>
      <p:sp>
        <p:nvSpPr>
          <p:cNvPr id="8" name="Shape 4"/>
          <p:cNvSpPr/>
          <p:nvPr/>
        </p:nvSpPr>
        <p:spPr>
          <a:xfrm>
            <a:off x="4666774" y="2722483"/>
            <a:ext cx="3718917" cy="2366486"/>
          </a:xfrm>
          <a:prstGeom prst="roundRect">
            <a:avLst>
              <a:gd name="adj" fmla="val 4637"/>
            </a:avLst>
          </a:prstGeom>
          <a:solidFill>
            <a:srgbClr val="FFFFFF"/>
          </a:solidFill>
          <a:ln w="22860">
            <a:solidFill>
              <a:srgbClr val="BACFDD"/>
            </a:solidFill>
            <a:prstDash val="solid"/>
          </a:ln>
        </p:spPr>
      </p:sp>
      <p:pic>
        <p:nvPicPr>
          <p:cNvPr id="9" name="Image 2" descr="preencoded.png">    </p:cNvPr>
          <p:cNvPicPr>
            <a:picLocks noChangeAspect="1"/>
          </p:cNvPicPr>
          <p:nvPr/>
        </p:nvPicPr>
        <p:blipFill>
          <a:blip r:embed="rId3"/>
          <a:stretch>
            <a:fillRect/>
          </a:stretch>
        </p:blipFill>
        <p:spPr>
          <a:xfrm>
            <a:off x="4643914" y="2722483"/>
            <a:ext cx="91440" cy="2366486"/>
          </a:xfrm>
          <a:prstGeom prst="rect">
            <a:avLst/>
          </a:prstGeom>
        </p:spPr>
      </p:pic>
      <p:sp>
        <p:nvSpPr>
          <p:cNvPr id="10" name="Text 5"/>
          <p:cNvSpPr/>
          <p:nvPr/>
        </p:nvSpPr>
        <p:spPr>
          <a:xfrm>
            <a:off x="4947761" y="29348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Solution</a:t>
            </a:r>
            <a:endParaRPr lang="en-US" sz="1950" dirty="0"/>
          </a:p>
        </p:txBody>
      </p:sp>
      <p:sp>
        <p:nvSpPr>
          <p:cNvPr id="11" name="Text 6"/>
          <p:cNvSpPr/>
          <p:nvPr/>
        </p:nvSpPr>
        <p:spPr>
          <a:xfrm>
            <a:off x="4947761" y="3360301"/>
            <a:ext cx="322552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USB device control lets an administrator lock down the USB ports on company devices. Only approved, company-owned USB drives can be used.</a:t>
            </a:r>
            <a:endParaRPr lang="en-US" sz="1450" dirty="0"/>
          </a:p>
        </p:txBody>
      </p:sp>
      <p:sp>
        <p:nvSpPr>
          <p:cNvPr id="12" name="Shape 7"/>
          <p:cNvSpPr/>
          <p:nvPr/>
        </p:nvSpPr>
        <p:spPr>
          <a:xfrm>
            <a:off x="758309" y="5278517"/>
            <a:ext cx="3718917" cy="1759982"/>
          </a:xfrm>
          <a:prstGeom prst="roundRect">
            <a:avLst>
              <a:gd name="adj" fmla="val 6235"/>
            </a:avLst>
          </a:prstGeom>
          <a:solidFill>
            <a:srgbClr val="FFFFFF"/>
          </a:solidFill>
          <a:ln w="22860">
            <a:solidFill>
              <a:srgbClr val="BACFDD"/>
            </a:solidFill>
            <a:prstDash val="solid"/>
          </a:ln>
        </p:spPr>
      </p:sp>
      <p:pic>
        <p:nvPicPr>
          <p:cNvPr id="13" name="Image 3" descr="preencoded.png">    </p:cNvPr>
          <p:cNvPicPr>
            <a:picLocks noChangeAspect="1"/>
          </p:cNvPicPr>
          <p:nvPr/>
        </p:nvPicPr>
        <p:blipFill>
          <a:blip r:embed="rId4"/>
          <a:stretch>
            <a:fillRect/>
          </a:stretch>
        </p:blipFill>
        <p:spPr>
          <a:xfrm>
            <a:off x="735449" y="5278517"/>
            <a:ext cx="91440" cy="1759982"/>
          </a:xfrm>
          <a:prstGeom prst="rect">
            <a:avLst/>
          </a:prstGeom>
        </p:spPr>
      </p:pic>
      <p:sp>
        <p:nvSpPr>
          <p:cNvPr id="14" name="Text 8"/>
          <p:cNvSpPr/>
          <p:nvPr/>
        </p:nvSpPr>
        <p:spPr>
          <a:xfrm>
            <a:off x="1039297" y="5490924"/>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Benefit</a:t>
            </a:r>
            <a:endParaRPr lang="en-US" sz="1950" dirty="0"/>
          </a:p>
        </p:txBody>
      </p:sp>
      <p:sp>
        <p:nvSpPr>
          <p:cNvPr id="15" name="Text 9"/>
          <p:cNvSpPr/>
          <p:nvPr/>
        </p:nvSpPr>
        <p:spPr>
          <a:xfrm>
            <a:off x="1039297" y="5916335"/>
            <a:ext cx="322552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Prevents this sneaky attack vector and reduces the risk of malware entering through physical means.</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8309" y="955715"/>
            <a:ext cx="8577620"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7. Patch Management: The Repair Crew</a:t>
            </a:r>
            <a:endParaRPr lang="en-US" sz="3900" dirty="0"/>
          </a:p>
        </p:txBody>
      </p:sp>
      <p:sp>
        <p:nvSpPr>
          <p:cNvPr id="3" name="Text 1"/>
          <p:cNvSpPr/>
          <p:nvPr/>
        </p:nvSpPr>
        <p:spPr>
          <a:xfrm>
            <a:off x="758309" y="2034183"/>
            <a:ext cx="63256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Software isn't perfect. Sometimes, programmers make mistakes that create tiny holes (vulnerabilities) in their code. Hackers love to find these holes.</a:t>
            </a:r>
            <a:endParaRPr lang="en-US" sz="1450" dirty="0"/>
          </a:p>
        </p:txBody>
      </p:sp>
      <p:sp>
        <p:nvSpPr>
          <p:cNvPr id="4" name="Text 2"/>
          <p:cNvSpPr/>
          <p:nvPr/>
        </p:nvSpPr>
        <p:spPr>
          <a:xfrm>
            <a:off x="758309" y="3114556"/>
            <a:ext cx="63256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Software companies release fixes, called "patches," to seal these holes.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Patch management</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ensures every device gets these repairs </a:t>
            </a:r>
            <a:pPr algn="l" indent="0" marL="0">
              <a:lnSpc>
                <a:spcPts val="2350"/>
              </a:lnSpc>
              <a:buNone/>
            </a:pPr>
            <a:r>
              <a:rPr lang="en-US" sz="1450" i="1" dirty="0">
                <a:solidFill>
                  <a:srgbClr val="384653"/>
                </a:solidFill>
                <a:latin typeface="Montserrat" pitchFamily="34" charset="0"/>
                <a:ea typeface="Montserrat" pitchFamily="34" charset="-122"/>
                <a:cs typeface="Montserrat" pitchFamily="34" charset="-120"/>
              </a:rPr>
              <a:t>as soon as possible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sp>
        <p:nvSpPr>
          <p:cNvPr id="5" name="Shape 3"/>
          <p:cNvSpPr/>
          <p:nvPr/>
        </p:nvSpPr>
        <p:spPr>
          <a:xfrm>
            <a:off x="7554039" y="2076807"/>
            <a:ext cx="6325672" cy="1108829"/>
          </a:xfrm>
          <a:prstGeom prst="roundRect">
            <a:avLst>
              <a:gd name="adj" fmla="val 25646"/>
            </a:avLst>
          </a:prstGeom>
          <a:solidFill>
            <a:srgbClr val="FCF2B5"/>
          </a:solidFill>
          <a:ln/>
        </p:spPr>
      </p:sp>
      <p:pic>
        <p:nvPicPr>
          <p:cNvPr id="6" name="Image 0" descr="preencoded.png">    </p:cNvPr>
          <p:cNvPicPr>
            <a:picLocks noChangeAspect="1"/>
          </p:cNvPicPr>
          <p:nvPr/>
        </p:nvPicPr>
        <p:blipFill>
          <a:blip r:embed="rId1"/>
          <a:stretch>
            <a:fillRect/>
          </a:stretch>
        </p:blipFill>
        <p:spPr>
          <a:xfrm>
            <a:off x="7743587" y="2361248"/>
            <a:ext cx="236934" cy="189548"/>
          </a:xfrm>
          <a:prstGeom prst="rect">
            <a:avLst/>
          </a:prstGeom>
        </p:spPr>
      </p:pic>
      <p:sp>
        <p:nvSpPr>
          <p:cNvPr id="7" name="Text 4"/>
          <p:cNvSpPr/>
          <p:nvPr/>
        </p:nvSpPr>
        <p:spPr>
          <a:xfrm>
            <a:off x="8170069" y="2313742"/>
            <a:ext cx="5520095" cy="606504"/>
          </a:xfrm>
          <a:prstGeom prst="rect">
            <a:avLst/>
          </a:prstGeom>
          <a:noFill/>
          <a:ln/>
        </p:spPr>
        <p:txBody>
          <a:bodyPr wrap="square" lIns="0" tIns="0" rIns="0" bIns="0" rtlCol="0" anchor="t"/>
          <a:lstStyle/>
          <a:p>
            <a:pPr algn="l" indent="0" marL="0">
              <a:lnSpc>
                <a:spcPts val="2350"/>
              </a:lnSpc>
              <a:buNone/>
            </a:pPr>
            <a:r>
              <a:rPr lang="en-US" sz="1450" dirty="0">
                <a:solidFill>
                  <a:srgbClr val="000000"/>
                </a:solidFill>
                <a:latin typeface="Montserrat" pitchFamily="34" charset="0"/>
                <a:ea typeface="Montserrat" pitchFamily="34" charset="-122"/>
                <a:cs typeface="Montserrat" pitchFamily="34" charset="-120"/>
              </a:rPr>
              <a:t>An unpatched device is like leaving a window wide open in your house with a sign that says "Come on in!"</a:t>
            </a:r>
            <a:endParaRPr lang="en-US" sz="1450" dirty="0"/>
          </a:p>
        </p:txBody>
      </p:sp>
      <p:pic>
        <p:nvPicPr>
          <p:cNvPr id="8" name="Image 1" descr="preencoded.png">    </p:cNvPr>
          <p:cNvPicPr>
            <a:picLocks noChangeAspect="1"/>
          </p:cNvPicPr>
          <p:nvPr/>
        </p:nvPicPr>
        <p:blipFill>
          <a:blip r:embed="rId2"/>
          <a:stretch>
            <a:fillRect/>
          </a:stretch>
        </p:blipFill>
        <p:spPr>
          <a:xfrm>
            <a:off x="7554039" y="3398877"/>
            <a:ext cx="3661648" cy="366164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39140" y="508159"/>
            <a:ext cx="10685740" cy="607814"/>
          </a:xfrm>
          <a:prstGeom prst="rect">
            <a:avLst/>
          </a:prstGeom>
          <a:noFill/>
          <a:ln/>
        </p:spPr>
        <p:txBody>
          <a:bodyPr wrap="none" lIns="0" tIns="0" rIns="0" bIns="0" rtlCol="0" anchor="t"/>
          <a:lstStyle/>
          <a:p>
            <a:pPr algn="l" indent="0" marL="0">
              <a:lnSpc>
                <a:spcPts val="4750"/>
              </a:lnSpc>
              <a:buNone/>
            </a:pPr>
            <a:r>
              <a:rPr lang="en-US" sz="3800" b="1" dirty="0">
                <a:solidFill>
                  <a:srgbClr val="2E3C4E"/>
                </a:solidFill>
                <a:latin typeface="Barlow Bold" pitchFamily="34" charset="0"/>
                <a:ea typeface="Barlow Bold" pitchFamily="34" charset="-122"/>
                <a:cs typeface="Barlow Bold" pitchFamily="34" charset="-120"/>
              </a:rPr>
              <a:t>Learning from Mistakes: The Target Breach (2013)</a:t>
            </a:r>
            <a:endParaRPr lang="en-US" sz="3800" dirty="0"/>
          </a:p>
        </p:txBody>
      </p:sp>
      <p:sp>
        <p:nvSpPr>
          <p:cNvPr id="3" name="Text 1"/>
          <p:cNvSpPr/>
          <p:nvPr/>
        </p:nvSpPr>
        <p:spPr>
          <a:xfrm>
            <a:off x="739140" y="1577935"/>
            <a:ext cx="2431375" cy="303848"/>
          </a:xfrm>
          <a:prstGeom prst="rect">
            <a:avLst/>
          </a:prstGeom>
          <a:noFill/>
          <a:ln/>
        </p:spPr>
        <p:txBody>
          <a:bodyPr wrap="none" lIns="0" tIns="0" rIns="0" bIns="0" rtlCol="0" anchor="t"/>
          <a:lstStyle/>
          <a:p>
            <a:pPr algn="l" indent="0" marL="0">
              <a:lnSpc>
                <a:spcPts val="2350"/>
              </a:lnSpc>
              <a:buNone/>
            </a:pPr>
            <a:r>
              <a:rPr lang="en-US" sz="1900" b="1" dirty="0">
                <a:solidFill>
                  <a:srgbClr val="2E3C4E"/>
                </a:solidFill>
                <a:latin typeface="Barlow Bold" pitchFamily="34" charset="0"/>
                <a:ea typeface="Barlow Bold" pitchFamily="34" charset="-122"/>
                <a:cs typeface="Barlow Bold" pitchFamily="34" charset="-120"/>
              </a:rPr>
              <a:t>What Happened</a:t>
            </a:r>
            <a:endParaRPr lang="en-US" sz="1900" dirty="0"/>
          </a:p>
        </p:txBody>
      </p:sp>
      <p:sp>
        <p:nvSpPr>
          <p:cNvPr id="4" name="Text 2"/>
          <p:cNvSpPr/>
          <p:nvPr/>
        </p:nvSpPr>
        <p:spPr>
          <a:xfrm>
            <a:off x="739140" y="2066568"/>
            <a:ext cx="6350675" cy="591264"/>
          </a:xfrm>
          <a:prstGeom prst="rect">
            <a:avLst/>
          </a:prstGeom>
          <a:noFill/>
          <a:ln/>
        </p:spPr>
        <p:txBody>
          <a:bodyPr wrap="square" lIns="0" tIns="0" rIns="0" bIns="0" rtlCol="0" anchor="t"/>
          <a:lstStyle/>
          <a:p>
            <a:pPr algn="l" indent="0" marL="0">
              <a:lnSpc>
                <a:spcPts val="2300"/>
              </a:lnSpc>
              <a:buNone/>
            </a:pPr>
            <a:r>
              <a:rPr lang="en-US" sz="1450" dirty="0">
                <a:solidFill>
                  <a:srgbClr val="384653"/>
                </a:solidFill>
                <a:latin typeface="Montserrat" pitchFamily="34" charset="0"/>
                <a:ea typeface="Montserrat" pitchFamily="34" charset="-122"/>
                <a:cs typeface="Montserrat" pitchFamily="34" charset="-120"/>
              </a:rPr>
              <a:t>Hackers didn't attack Target's main computers first. They attacked a small HVAC company that did work for Target.</a:t>
            </a:r>
            <a:endParaRPr lang="en-US" sz="1450" dirty="0"/>
          </a:p>
        </p:txBody>
      </p:sp>
      <p:sp>
        <p:nvSpPr>
          <p:cNvPr id="5" name="Text 3"/>
          <p:cNvSpPr/>
          <p:nvPr/>
        </p:nvSpPr>
        <p:spPr>
          <a:xfrm>
            <a:off x="739140" y="2824043"/>
            <a:ext cx="6350675" cy="295632"/>
          </a:xfrm>
          <a:prstGeom prst="rect">
            <a:avLst/>
          </a:prstGeom>
          <a:noFill/>
          <a:ln/>
        </p:spPr>
        <p:txBody>
          <a:bodyPr wrap="none" lIns="0" tIns="0" rIns="0" bIns="0" rtlCol="0" anchor="t"/>
          <a:lstStyle/>
          <a:p>
            <a:pPr algn="l" marL="342900" indent="-342900">
              <a:lnSpc>
                <a:spcPts val="2300"/>
              </a:lnSpc>
              <a:buSzPct val="100000"/>
              <a:buFont typeface="+mj-lt"/>
              <a:buAutoNum type="arabicPeriod" startAt="1"/>
            </a:pPr>
            <a:r>
              <a:rPr lang="en-US" sz="1450" dirty="0">
                <a:solidFill>
                  <a:srgbClr val="384653"/>
                </a:solidFill>
                <a:latin typeface="Montserrat" pitchFamily="34" charset="0"/>
                <a:ea typeface="Montserrat" pitchFamily="34" charset="-122"/>
                <a:cs typeface="Montserrat" pitchFamily="34" charset="-120"/>
              </a:rPr>
              <a:t>The HVAC company had weak endpoint protection</a:t>
            </a:r>
            <a:endParaRPr lang="en-US" sz="1450" dirty="0"/>
          </a:p>
        </p:txBody>
      </p:sp>
      <p:sp>
        <p:nvSpPr>
          <p:cNvPr id="6" name="Text 4"/>
          <p:cNvSpPr/>
          <p:nvPr/>
        </p:nvSpPr>
        <p:spPr>
          <a:xfrm>
            <a:off x="739140" y="3184327"/>
            <a:ext cx="6350675" cy="591264"/>
          </a:xfrm>
          <a:prstGeom prst="rect">
            <a:avLst/>
          </a:prstGeom>
          <a:noFill/>
          <a:ln/>
        </p:spPr>
        <p:txBody>
          <a:bodyPr wrap="square" lIns="0" tIns="0" rIns="0" bIns="0" rtlCol="0" anchor="t"/>
          <a:lstStyle/>
          <a:p>
            <a:pPr algn="l" marL="342900" indent="-342900">
              <a:lnSpc>
                <a:spcPts val="2300"/>
              </a:lnSpc>
              <a:buSzPct val="100000"/>
              <a:buFont typeface="+mj-lt"/>
              <a:buAutoNum type="arabicPeriod" startAt="2"/>
            </a:pPr>
            <a:r>
              <a:rPr lang="en-US" sz="1450" dirty="0">
                <a:solidFill>
                  <a:srgbClr val="384653"/>
                </a:solidFill>
                <a:latin typeface="Montserrat" pitchFamily="34" charset="0"/>
                <a:ea typeface="Montserrat" pitchFamily="34" charset="-122"/>
                <a:cs typeface="Montserrat" pitchFamily="34" charset="-120"/>
              </a:rPr>
              <a:t>Hackers got into their system and stole their Target login credentials</a:t>
            </a:r>
            <a:endParaRPr lang="en-US" sz="1450" dirty="0"/>
          </a:p>
        </p:txBody>
      </p:sp>
      <p:sp>
        <p:nvSpPr>
          <p:cNvPr id="7" name="Text 5"/>
          <p:cNvSpPr/>
          <p:nvPr/>
        </p:nvSpPr>
        <p:spPr>
          <a:xfrm>
            <a:off x="739140" y="3840242"/>
            <a:ext cx="6350675" cy="295632"/>
          </a:xfrm>
          <a:prstGeom prst="rect">
            <a:avLst/>
          </a:prstGeom>
          <a:noFill/>
          <a:ln/>
        </p:spPr>
        <p:txBody>
          <a:bodyPr wrap="none" lIns="0" tIns="0" rIns="0" bIns="0" rtlCol="0" anchor="t"/>
          <a:lstStyle/>
          <a:p>
            <a:pPr algn="l" marL="342900" indent="-342900">
              <a:lnSpc>
                <a:spcPts val="2300"/>
              </a:lnSpc>
              <a:buSzPct val="100000"/>
              <a:buFont typeface="+mj-lt"/>
              <a:buAutoNum type="arabicPeriod" startAt="3"/>
            </a:pPr>
            <a:r>
              <a:rPr lang="en-US" sz="1450" dirty="0">
                <a:solidFill>
                  <a:srgbClr val="384653"/>
                </a:solidFill>
                <a:latin typeface="Montserrat" pitchFamily="34" charset="0"/>
                <a:ea typeface="Montserrat" pitchFamily="34" charset="-122"/>
                <a:cs typeface="Montserrat" pitchFamily="34" charset="-120"/>
              </a:rPr>
              <a:t>They slipped inside Target's network</a:t>
            </a:r>
            <a:endParaRPr lang="en-US" sz="1450" dirty="0"/>
          </a:p>
        </p:txBody>
      </p:sp>
      <p:sp>
        <p:nvSpPr>
          <p:cNvPr id="8" name="Text 6"/>
          <p:cNvSpPr/>
          <p:nvPr/>
        </p:nvSpPr>
        <p:spPr>
          <a:xfrm>
            <a:off x="739140" y="4200525"/>
            <a:ext cx="6350675" cy="295632"/>
          </a:xfrm>
          <a:prstGeom prst="rect">
            <a:avLst/>
          </a:prstGeom>
          <a:noFill/>
          <a:ln/>
        </p:spPr>
        <p:txBody>
          <a:bodyPr wrap="none" lIns="0" tIns="0" rIns="0" bIns="0" rtlCol="0" anchor="t"/>
          <a:lstStyle/>
          <a:p>
            <a:pPr algn="l" marL="342900" indent="-342900">
              <a:lnSpc>
                <a:spcPts val="2300"/>
              </a:lnSpc>
              <a:buSzPct val="100000"/>
              <a:buFont typeface="+mj-lt"/>
              <a:buAutoNum type="arabicPeriod" startAt="4"/>
            </a:pPr>
            <a:r>
              <a:rPr lang="en-US" sz="1450" dirty="0">
                <a:solidFill>
                  <a:srgbClr val="384653"/>
                </a:solidFill>
                <a:latin typeface="Montserrat" pitchFamily="34" charset="0"/>
                <a:ea typeface="Montserrat" pitchFamily="34" charset="-122"/>
                <a:cs typeface="Montserrat" pitchFamily="34" charset="-120"/>
              </a:rPr>
              <a:t>Installed malware on cash registers (endpoints!)</a:t>
            </a:r>
            <a:endParaRPr lang="en-US" sz="1450" dirty="0"/>
          </a:p>
        </p:txBody>
      </p:sp>
      <p:sp>
        <p:nvSpPr>
          <p:cNvPr id="9" name="Text 7"/>
          <p:cNvSpPr/>
          <p:nvPr/>
        </p:nvSpPr>
        <p:spPr>
          <a:xfrm>
            <a:off x="739140" y="4560808"/>
            <a:ext cx="6350675" cy="295632"/>
          </a:xfrm>
          <a:prstGeom prst="rect">
            <a:avLst/>
          </a:prstGeom>
          <a:noFill/>
          <a:ln/>
        </p:spPr>
        <p:txBody>
          <a:bodyPr wrap="none" lIns="0" tIns="0" rIns="0" bIns="0" rtlCol="0" anchor="t"/>
          <a:lstStyle/>
          <a:p>
            <a:pPr algn="l" marL="342900" indent="-342900">
              <a:lnSpc>
                <a:spcPts val="2300"/>
              </a:lnSpc>
              <a:buSzPct val="100000"/>
              <a:buFont typeface="+mj-lt"/>
              <a:buAutoNum type="arabicPeriod" startAt="5"/>
            </a:pPr>
            <a:r>
              <a:rPr lang="en-US" sz="1450" dirty="0">
                <a:solidFill>
                  <a:srgbClr val="384653"/>
                </a:solidFill>
                <a:latin typeface="Montserrat" pitchFamily="34" charset="0"/>
                <a:ea typeface="Montserrat" pitchFamily="34" charset="-122"/>
                <a:cs typeface="Montserrat" pitchFamily="34" charset="-120"/>
              </a:rPr>
              <a:t>Stole 40 million credit card numbers</a:t>
            </a:r>
            <a:endParaRPr lang="en-US" sz="1450" dirty="0"/>
          </a:p>
        </p:txBody>
      </p:sp>
      <p:sp>
        <p:nvSpPr>
          <p:cNvPr id="10" name="Text 8"/>
          <p:cNvSpPr/>
          <p:nvPr/>
        </p:nvSpPr>
        <p:spPr>
          <a:xfrm>
            <a:off x="7548205" y="1577935"/>
            <a:ext cx="2431375" cy="303848"/>
          </a:xfrm>
          <a:prstGeom prst="rect">
            <a:avLst/>
          </a:prstGeom>
          <a:noFill/>
          <a:ln/>
        </p:spPr>
        <p:txBody>
          <a:bodyPr wrap="none" lIns="0" tIns="0" rIns="0" bIns="0" rtlCol="0" anchor="t"/>
          <a:lstStyle/>
          <a:p>
            <a:pPr algn="l" indent="0" marL="0">
              <a:lnSpc>
                <a:spcPts val="2350"/>
              </a:lnSpc>
              <a:buNone/>
            </a:pPr>
            <a:r>
              <a:rPr lang="en-US" sz="1900" b="1" dirty="0">
                <a:solidFill>
                  <a:srgbClr val="2E3C4E"/>
                </a:solidFill>
                <a:latin typeface="Barlow Bold" pitchFamily="34" charset="0"/>
                <a:ea typeface="Barlow Bold" pitchFamily="34" charset="-122"/>
                <a:cs typeface="Barlow Bold" pitchFamily="34" charset="-120"/>
              </a:rPr>
              <a:t>The Lesson</a:t>
            </a:r>
            <a:endParaRPr lang="en-US" sz="1900" dirty="0"/>
          </a:p>
        </p:txBody>
      </p:sp>
      <p:sp>
        <p:nvSpPr>
          <p:cNvPr id="11" name="Text 9"/>
          <p:cNvSpPr/>
          <p:nvPr/>
        </p:nvSpPr>
        <p:spPr>
          <a:xfrm>
            <a:off x="7548205" y="2066568"/>
            <a:ext cx="6350675" cy="591264"/>
          </a:xfrm>
          <a:prstGeom prst="rect">
            <a:avLst/>
          </a:prstGeom>
          <a:noFill/>
          <a:ln/>
        </p:spPr>
        <p:txBody>
          <a:bodyPr wrap="square" lIns="0" tIns="0" rIns="0" bIns="0" rtlCol="0" anchor="t"/>
          <a:lstStyle/>
          <a:p>
            <a:pPr algn="l" indent="0" marL="0">
              <a:lnSpc>
                <a:spcPts val="2300"/>
              </a:lnSpc>
              <a:buNone/>
            </a:pPr>
            <a:r>
              <a:rPr lang="en-US" sz="1450" dirty="0">
                <a:solidFill>
                  <a:srgbClr val="384653"/>
                </a:solidFill>
                <a:latin typeface="Montserrat" pitchFamily="34" charset="0"/>
                <a:ea typeface="Montserrat" pitchFamily="34" charset="-122"/>
                <a:cs typeface="Montserrat" pitchFamily="34" charset="-120"/>
              </a:rPr>
              <a:t>Every endpoint connected to your network is a potential doorway, even ones that belong to other companies you work with.</a:t>
            </a:r>
            <a:endParaRPr lang="en-US" sz="1450" dirty="0"/>
          </a:p>
        </p:txBody>
      </p:sp>
      <p:sp>
        <p:nvSpPr>
          <p:cNvPr id="12" name="Text 10"/>
          <p:cNvSpPr/>
          <p:nvPr/>
        </p:nvSpPr>
        <p:spPr>
          <a:xfrm>
            <a:off x="7548205" y="2824043"/>
            <a:ext cx="6350675" cy="295632"/>
          </a:xfrm>
          <a:prstGeom prst="rect">
            <a:avLst/>
          </a:prstGeom>
          <a:noFill/>
          <a:ln/>
        </p:spPr>
        <p:txBody>
          <a:bodyPr wrap="none" lIns="0" tIns="0" rIns="0" bIns="0" rtlCol="0" anchor="t"/>
          <a:lstStyle/>
          <a:p>
            <a:pPr algn="l" indent="0" marL="0">
              <a:lnSpc>
                <a:spcPts val="2300"/>
              </a:lnSpc>
              <a:buNone/>
            </a:pPr>
            <a:r>
              <a:rPr lang="en-US" sz="1450" b="1" dirty="0">
                <a:solidFill>
                  <a:srgbClr val="75BAE6"/>
                </a:solidFill>
                <a:latin typeface="Montserrat" pitchFamily="34" charset="0"/>
                <a:ea typeface="Montserrat" pitchFamily="34" charset="-122"/>
                <a:cs typeface="Montserrat" pitchFamily="34" charset="-120"/>
              </a:rPr>
              <a:t>Strong endpoint protection for everyone is crucial.</a:t>
            </a:r>
            <a:endParaRPr lang="en-US" sz="1450" dirty="0"/>
          </a:p>
        </p:txBody>
      </p:sp>
      <p:pic>
        <p:nvPicPr>
          <p:cNvPr id="13" name="Image 0" descr="preencoded.png">    </p:cNvPr>
          <p:cNvPicPr>
            <a:picLocks noChangeAspect="1"/>
          </p:cNvPicPr>
          <p:nvPr/>
        </p:nvPicPr>
        <p:blipFill>
          <a:blip r:embed="rId1"/>
          <a:stretch>
            <a:fillRect/>
          </a:stretch>
        </p:blipFill>
        <p:spPr>
          <a:xfrm>
            <a:off x="7548205" y="3327559"/>
            <a:ext cx="4186595" cy="41865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30076"/>
          </a:xfrm>
          <a:prstGeom prst="rect">
            <a:avLst/>
          </a:prstGeom>
        </p:spPr>
      </p:pic>
      <p:sp>
        <p:nvSpPr>
          <p:cNvPr id="3" name="Text 0"/>
          <p:cNvSpPr/>
          <p:nvPr/>
        </p:nvSpPr>
        <p:spPr>
          <a:xfrm>
            <a:off x="695206" y="477917"/>
            <a:ext cx="7753588" cy="1143476"/>
          </a:xfrm>
          <a:prstGeom prst="rect">
            <a:avLst/>
          </a:prstGeom>
          <a:noFill/>
          <a:ln/>
        </p:spPr>
        <p:txBody>
          <a:bodyPr wrap="square" lIns="0" tIns="0" rIns="0" bIns="0" rtlCol="0" anchor="t"/>
          <a:lstStyle/>
          <a:p>
            <a:pPr algn="l" indent="0" marL="0">
              <a:lnSpc>
                <a:spcPts val="4500"/>
              </a:lnSpc>
              <a:buNone/>
            </a:pPr>
            <a:r>
              <a:rPr lang="en-US" sz="3600" b="1" dirty="0">
                <a:solidFill>
                  <a:srgbClr val="2E3C4E"/>
                </a:solidFill>
                <a:latin typeface="Barlow Bold" pitchFamily="34" charset="0"/>
                <a:ea typeface="Barlow Bold" pitchFamily="34" charset="-122"/>
                <a:cs typeface="Barlow Bold" pitchFamily="34" charset="-120"/>
              </a:rPr>
              <a:t>Learning from Mistakes: The SolarWinds Attack (2020)</a:t>
            </a:r>
            <a:endParaRPr lang="en-US" sz="3600" dirty="0"/>
          </a:p>
        </p:txBody>
      </p:sp>
      <p:sp>
        <p:nvSpPr>
          <p:cNvPr id="4" name="Shape 1"/>
          <p:cNvSpPr/>
          <p:nvPr/>
        </p:nvSpPr>
        <p:spPr>
          <a:xfrm>
            <a:off x="695206" y="1882021"/>
            <a:ext cx="173712" cy="1293733"/>
          </a:xfrm>
          <a:prstGeom prst="roundRect">
            <a:avLst>
              <a:gd name="adj" fmla="val 150083"/>
            </a:avLst>
          </a:prstGeom>
          <a:solidFill>
            <a:srgbClr val="D4E9F7"/>
          </a:solidFill>
          <a:ln w="7620">
            <a:solidFill>
              <a:srgbClr val="BACFDD"/>
            </a:solidFill>
            <a:prstDash val="solid"/>
          </a:ln>
        </p:spPr>
      </p:sp>
      <p:sp>
        <p:nvSpPr>
          <p:cNvPr id="5" name="Text 2"/>
          <p:cNvSpPr/>
          <p:nvPr/>
        </p:nvSpPr>
        <p:spPr>
          <a:xfrm>
            <a:off x="1042630" y="2055733"/>
            <a:ext cx="2286833" cy="285869"/>
          </a:xfrm>
          <a:prstGeom prst="rect">
            <a:avLst/>
          </a:prstGeom>
          <a:noFill/>
          <a:ln/>
        </p:spPr>
        <p:txBody>
          <a:bodyPr wrap="none" lIns="0" tIns="0" rIns="0" bIns="0" rtlCol="0" anchor="t"/>
          <a:lstStyle/>
          <a:p>
            <a:pPr algn="l" indent="0" marL="0">
              <a:lnSpc>
                <a:spcPts val="2250"/>
              </a:lnSpc>
              <a:buNone/>
            </a:pPr>
            <a:r>
              <a:rPr lang="en-US" sz="1800" b="1" dirty="0">
                <a:solidFill>
                  <a:srgbClr val="384653"/>
                </a:solidFill>
                <a:latin typeface="Barlow Bold" pitchFamily="34" charset="0"/>
                <a:ea typeface="Barlow Bold" pitchFamily="34" charset="-122"/>
                <a:cs typeface="Barlow Bold" pitchFamily="34" charset="-120"/>
              </a:rPr>
              <a:t>The Attack</a:t>
            </a:r>
            <a:endParaRPr lang="en-US" sz="1800" dirty="0"/>
          </a:p>
        </p:txBody>
      </p:sp>
      <p:sp>
        <p:nvSpPr>
          <p:cNvPr id="6" name="Text 3"/>
          <p:cNvSpPr/>
          <p:nvPr/>
        </p:nvSpPr>
        <p:spPr>
          <a:xfrm>
            <a:off x="1042630" y="2445782"/>
            <a:ext cx="7406164" cy="556260"/>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Hackers secretly slipped malicious code into a regular software update for SolarWinds' network management tool.</a:t>
            </a:r>
            <a:endParaRPr lang="en-US" sz="1350" dirty="0"/>
          </a:p>
        </p:txBody>
      </p:sp>
      <p:sp>
        <p:nvSpPr>
          <p:cNvPr id="7" name="Shape 4"/>
          <p:cNvSpPr/>
          <p:nvPr/>
        </p:nvSpPr>
        <p:spPr>
          <a:xfrm>
            <a:off x="955834" y="3349466"/>
            <a:ext cx="173712" cy="1293733"/>
          </a:xfrm>
          <a:prstGeom prst="roundRect">
            <a:avLst>
              <a:gd name="adj" fmla="val 150083"/>
            </a:avLst>
          </a:prstGeom>
          <a:solidFill>
            <a:srgbClr val="D4E9F7"/>
          </a:solidFill>
          <a:ln w="7620">
            <a:solidFill>
              <a:srgbClr val="BACFDD"/>
            </a:solidFill>
            <a:prstDash val="solid"/>
          </a:ln>
        </p:spPr>
      </p:sp>
      <p:sp>
        <p:nvSpPr>
          <p:cNvPr id="8" name="Text 5"/>
          <p:cNvSpPr/>
          <p:nvPr/>
        </p:nvSpPr>
        <p:spPr>
          <a:xfrm>
            <a:off x="1303258" y="3523178"/>
            <a:ext cx="2286833" cy="285869"/>
          </a:xfrm>
          <a:prstGeom prst="rect">
            <a:avLst/>
          </a:prstGeom>
          <a:noFill/>
          <a:ln/>
        </p:spPr>
        <p:txBody>
          <a:bodyPr wrap="none" lIns="0" tIns="0" rIns="0" bIns="0" rtlCol="0" anchor="t"/>
          <a:lstStyle/>
          <a:p>
            <a:pPr algn="l" indent="0" marL="0">
              <a:lnSpc>
                <a:spcPts val="2250"/>
              </a:lnSpc>
              <a:buNone/>
            </a:pPr>
            <a:r>
              <a:rPr lang="en-US" sz="1800" b="1" dirty="0">
                <a:solidFill>
                  <a:srgbClr val="384653"/>
                </a:solidFill>
                <a:latin typeface="Barlow Bold" pitchFamily="34" charset="0"/>
                <a:ea typeface="Barlow Bold" pitchFamily="34" charset="-122"/>
                <a:cs typeface="Barlow Bold" pitchFamily="34" charset="-120"/>
              </a:rPr>
              <a:t>The Spread</a:t>
            </a:r>
            <a:endParaRPr lang="en-US" sz="1800" dirty="0"/>
          </a:p>
        </p:txBody>
      </p:sp>
      <p:sp>
        <p:nvSpPr>
          <p:cNvPr id="9" name="Text 6"/>
          <p:cNvSpPr/>
          <p:nvPr/>
        </p:nvSpPr>
        <p:spPr>
          <a:xfrm>
            <a:off x="1303258" y="3913227"/>
            <a:ext cx="7145536" cy="556260"/>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When companies and government agencies installed the update, they were actually installing the hacker's backdoor.</a:t>
            </a:r>
            <a:endParaRPr lang="en-US" sz="1350" dirty="0"/>
          </a:p>
        </p:txBody>
      </p:sp>
      <p:sp>
        <p:nvSpPr>
          <p:cNvPr id="10" name="Shape 7"/>
          <p:cNvSpPr/>
          <p:nvPr/>
        </p:nvSpPr>
        <p:spPr>
          <a:xfrm>
            <a:off x="1216581" y="4816912"/>
            <a:ext cx="173712" cy="1293733"/>
          </a:xfrm>
          <a:prstGeom prst="roundRect">
            <a:avLst>
              <a:gd name="adj" fmla="val 150083"/>
            </a:avLst>
          </a:prstGeom>
          <a:solidFill>
            <a:srgbClr val="D4E9F7"/>
          </a:solidFill>
          <a:ln w="7620">
            <a:solidFill>
              <a:srgbClr val="BACFDD"/>
            </a:solidFill>
            <a:prstDash val="solid"/>
          </a:ln>
        </p:spPr>
      </p:sp>
      <p:sp>
        <p:nvSpPr>
          <p:cNvPr id="11" name="Text 8"/>
          <p:cNvSpPr/>
          <p:nvPr/>
        </p:nvSpPr>
        <p:spPr>
          <a:xfrm>
            <a:off x="1564005" y="4990624"/>
            <a:ext cx="2286833" cy="285869"/>
          </a:xfrm>
          <a:prstGeom prst="rect">
            <a:avLst/>
          </a:prstGeom>
          <a:noFill/>
          <a:ln/>
        </p:spPr>
        <p:txBody>
          <a:bodyPr wrap="none" lIns="0" tIns="0" rIns="0" bIns="0" rtlCol="0" anchor="t"/>
          <a:lstStyle/>
          <a:p>
            <a:pPr algn="l" indent="0" marL="0">
              <a:lnSpc>
                <a:spcPts val="2250"/>
              </a:lnSpc>
              <a:buNone/>
            </a:pPr>
            <a:r>
              <a:rPr lang="en-US" sz="1800" b="1" dirty="0">
                <a:solidFill>
                  <a:srgbClr val="384653"/>
                </a:solidFill>
                <a:latin typeface="Barlow Bold" pitchFamily="34" charset="0"/>
                <a:ea typeface="Barlow Bold" pitchFamily="34" charset="-122"/>
                <a:cs typeface="Barlow Bold" pitchFamily="34" charset="-120"/>
              </a:rPr>
              <a:t>The Result</a:t>
            </a:r>
            <a:endParaRPr lang="en-US" sz="1800" dirty="0"/>
          </a:p>
        </p:txBody>
      </p:sp>
      <p:sp>
        <p:nvSpPr>
          <p:cNvPr id="12" name="Text 9"/>
          <p:cNvSpPr/>
          <p:nvPr/>
        </p:nvSpPr>
        <p:spPr>
          <a:xfrm>
            <a:off x="1564005" y="5380673"/>
            <a:ext cx="6884789" cy="556260"/>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Hackers used this access to spy on numerous organizations, including U.S. government agencies.</a:t>
            </a:r>
            <a:endParaRPr lang="en-US" sz="1350" dirty="0"/>
          </a:p>
        </p:txBody>
      </p:sp>
      <p:sp>
        <p:nvSpPr>
          <p:cNvPr id="13" name="Text 10"/>
          <p:cNvSpPr/>
          <p:nvPr/>
        </p:nvSpPr>
        <p:spPr>
          <a:xfrm>
            <a:off x="695206" y="6371273"/>
            <a:ext cx="2286833" cy="285869"/>
          </a:xfrm>
          <a:prstGeom prst="rect">
            <a:avLst/>
          </a:prstGeom>
          <a:noFill/>
          <a:ln/>
        </p:spPr>
        <p:txBody>
          <a:bodyPr wrap="none" lIns="0" tIns="0" rIns="0" bIns="0" rtlCol="0" anchor="t"/>
          <a:lstStyle/>
          <a:p>
            <a:pPr algn="l" indent="0" marL="0">
              <a:lnSpc>
                <a:spcPts val="2250"/>
              </a:lnSpc>
              <a:buNone/>
            </a:pPr>
            <a:r>
              <a:rPr lang="en-US" sz="1800" b="1" dirty="0">
                <a:solidFill>
                  <a:srgbClr val="2E3C4E"/>
                </a:solidFill>
                <a:latin typeface="Barlow Bold" pitchFamily="34" charset="0"/>
                <a:ea typeface="Barlow Bold" pitchFamily="34" charset="-122"/>
                <a:cs typeface="Barlow Bold" pitchFamily="34" charset="-120"/>
              </a:rPr>
              <a:t>The Lesson</a:t>
            </a:r>
            <a:endParaRPr lang="en-US" sz="1800" dirty="0"/>
          </a:p>
        </p:txBody>
      </p:sp>
      <p:sp>
        <p:nvSpPr>
          <p:cNvPr id="14" name="Text 11"/>
          <p:cNvSpPr/>
          <p:nvPr/>
        </p:nvSpPr>
        <p:spPr>
          <a:xfrm>
            <a:off x="695206" y="6917769"/>
            <a:ext cx="7753588" cy="834390"/>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Even trusted software can be used against you. You need endpoint protection that can spot unusual behavior </a:t>
            </a:r>
            <a:pPr algn="l" indent="0" marL="0">
              <a:lnSpc>
                <a:spcPts val="2150"/>
              </a:lnSpc>
              <a:buNone/>
            </a:pPr>
            <a:r>
              <a:rPr lang="en-US" sz="1350" i="1" dirty="0">
                <a:solidFill>
                  <a:srgbClr val="384653"/>
                </a:solidFill>
                <a:latin typeface="Montserrat" pitchFamily="34" charset="0"/>
                <a:ea typeface="Montserrat" pitchFamily="34" charset="-122"/>
                <a:cs typeface="Montserrat" pitchFamily="34" charset="-120"/>
              </a:rPr>
              <a:t>after</a:t>
            </a:r>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 a program is installed, because you can't always prevent the initial infection.</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114901"/>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A Helpful Metaphor: The Digital Immune System</a:t>
            </a:r>
            <a:endParaRPr lang="en-US" sz="3900" dirty="0"/>
          </a:p>
        </p:txBody>
      </p:sp>
      <p:sp>
        <p:nvSpPr>
          <p:cNvPr id="4" name="Shape 1"/>
          <p:cNvSpPr/>
          <p:nvPr/>
        </p:nvSpPr>
        <p:spPr>
          <a:xfrm>
            <a:off x="6244709" y="2646283"/>
            <a:ext cx="3718917" cy="2336006"/>
          </a:xfrm>
          <a:prstGeom prst="roundRect">
            <a:avLst>
              <a:gd name="adj" fmla="val 12173"/>
            </a:avLst>
          </a:prstGeom>
          <a:solidFill>
            <a:srgbClr val="D4E9F7"/>
          </a:solidFill>
          <a:ln w="7620">
            <a:solidFill>
              <a:srgbClr val="BACFDD"/>
            </a:solidFill>
            <a:prstDash val="solid"/>
          </a:ln>
        </p:spPr>
      </p:sp>
      <p:sp>
        <p:nvSpPr>
          <p:cNvPr id="5" name="Text 2"/>
          <p:cNvSpPr/>
          <p:nvPr/>
        </p:nvSpPr>
        <p:spPr>
          <a:xfrm>
            <a:off x="6441877" y="2843451"/>
            <a:ext cx="3148727"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Antivirus = White Blood Cells</a:t>
            </a:r>
            <a:endParaRPr lang="en-US" sz="1950" dirty="0"/>
          </a:p>
        </p:txBody>
      </p:sp>
      <p:sp>
        <p:nvSpPr>
          <p:cNvPr id="6" name="Text 3"/>
          <p:cNvSpPr/>
          <p:nvPr/>
        </p:nvSpPr>
        <p:spPr>
          <a:xfrm>
            <a:off x="6441877" y="3268861"/>
            <a:ext cx="33245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They fight off common germs (known viruses) they've seen before.</a:t>
            </a:r>
            <a:endParaRPr lang="en-US" sz="1450" dirty="0"/>
          </a:p>
        </p:txBody>
      </p:sp>
      <p:sp>
        <p:nvSpPr>
          <p:cNvPr id="7" name="Shape 4"/>
          <p:cNvSpPr/>
          <p:nvPr/>
        </p:nvSpPr>
        <p:spPr>
          <a:xfrm>
            <a:off x="10153174" y="2646283"/>
            <a:ext cx="3718917" cy="2336006"/>
          </a:xfrm>
          <a:prstGeom prst="roundRect">
            <a:avLst>
              <a:gd name="adj" fmla="val 12173"/>
            </a:avLst>
          </a:prstGeom>
          <a:solidFill>
            <a:srgbClr val="D4E9F7"/>
          </a:solidFill>
          <a:ln w="7620">
            <a:solidFill>
              <a:srgbClr val="BACFDD"/>
            </a:solidFill>
            <a:prstDash val="solid"/>
          </a:ln>
        </p:spPr>
      </p:sp>
      <p:sp>
        <p:nvSpPr>
          <p:cNvPr id="8" name="Text 5"/>
          <p:cNvSpPr/>
          <p:nvPr/>
        </p:nvSpPr>
        <p:spPr>
          <a:xfrm>
            <a:off x="10350341" y="2843451"/>
            <a:ext cx="2576274"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EDR = Specialist Doctor</a:t>
            </a:r>
            <a:endParaRPr lang="en-US" sz="1950" dirty="0"/>
          </a:p>
        </p:txBody>
      </p:sp>
      <p:sp>
        <p:nvSpPr>
          <p:cNvPr id="9" name="Text 6"/>
          <p:cNvSpPr/>
          <p:nvPr/>
        </p:nvSpPr>
        <p:spPr>
          <a:xfrm>
            <a:off x="10350341" y="3268861"/>
            <a:ext cx="332458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white blood cells might not recognize a new, rare disease. The doctor runs tests, analyzes your symptoms (behavior), and diagnoses the new problem.</a:t>
            </a:r>
            <a:endParaRPr lang="en-US" sz="1450" dirty="0"/>
          </a:p>
        </p:txBody>
      </p:sp>
      <p:sp>
        <p:nvSpPr>
          <p:cNvPr id="10" name="Shape 7"/>
          <p:cNvSpPr/>
          <p:nvPr/>
        </p:nvSpPr>
        <p:spPr>
          <a:xfrm>
            <a:off x="6244709" y="5171837"/>
            <a:ext cx="7627382" cy="1426250"/>
          </a:xfrm>
          <a:prstGeom prst="roundRect">
            <a:avLst>
              <a:gd name="adj" fmla="val 19938"/>
            </a:avLst>
          </a:prstGeom>
          <a:solidFill>
            <a:srgbClr val="D4E9F7"/>
          </a:solidFill>
          <a:ln w="7620">
            <a:solidFill>
              <a:srgbClr val="BACFDD"/>
            </a:solidFill>
            <a:prstDash val="solid"/>
          </a:ln>
        </p:spPr>
      </p:sp>
      <p:sp>
        <p:nvSpPr>
          <p:cNvPr id="11" name="Text 8"/>
          <p:cNvSpPr/>
          <p:nvPr/>
        </p:nvSpPr>
        <p:spPr>
          <a:xfrm>
            <a:off x="6441877" y="5369004"/>
            <a:ext cx="2685217"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XDR = Full Hospital Team</a:t>
            </a:r>
            <a:endParaRPr lang="en-US" sz="1950" dirty="0"/>
          </a:p>
        </p:txBody>
      </p:sp>
      <p:sp>
        <p:nvSpPr>
          <p:cNvPr id="12" name="Text 9"/>
          <p:cNvSpPr/>
          <p:nvPr/>
        </p:nvSpPr>
        <p:spPr>
          <a:xfrm>
            <a:off x="6441877" y="5794415"/>
            <a:ext cx="7233047"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doctor talks to specialists to understand how an illness is affecting your entire body, not just one part.</a:t>
            </a:r>
            <a:endParaRPr lang="en-US" sz="1450" dirty="0"/>
          </a:p>
        </p:txBody>
      </p:sp>
      <p:sp>
        <p:nvSpPr>
          <p:cNvPr id="13" name="Text 10"/>
          <p:cNvSpPr/>
          <p:nvPr/>
        </p:nvSpPr>
        <p:spPr>
          <a:xfrm>
            <a:off x="6244709" y="6811328"/>
            <a:ext cx="76273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holistic approach is what keeps the digital body healthy.</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8309" y="954643"/>
            <a:ext cx="723376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Why This Matters for Your Career</a:t>
            </a:r>
            <a:endParaRPr lang="en-US" sz="3900" dirty="0"/>
          </a:p>
        </p:txBody>
      </p:sp>
      <p:sp>
        <p:nvSpPr>
          <p:cNvPr id="3" name="Text 1"/>
          <p:cNvSpPr/>
          <p:nvPr/>
        </p:nvSpPr>
        <p:spPr>
          <a:xfrm>
            <a:off x="758309" y="1957268"/>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Understanding endpoint protection isn't just theory; it's your ticket to exciting cybersecurity jobs!</a:t>
            </a:r>
            <a:endParaRPr lang="en-US" sz="1450" dirty="0"/>
          </a:p>
        </p:txBody>
      </p:sp>
      <p:sp>
        <p:nvSpPr>
          <p:cNvPr id="4" name="Shape 2"/>
          <p:cNvSpPr/>
          <p:nvPr/>
        </p:nvSpPr>
        <p:spPr>
          <a:xfrm>
            <a:off x="758309" y="2758083"/>
            <a:ext cx="6462117" cy="2021443"/>
          </a:xfrm>
          <a:prstGeom prst="roundRect">
            <a:avLst>
              <a:gd name="adj" fmla="val 5428"/>
            </a:avLst>
          </a:prstGeom>
          <a:solidFill>
            <a:srgbClr val="FFFFFF"/>
          </a:solidFill>
          <a:ln/>
        </p:spPr>
      </p:sp>
      <p:pic>
        <p:nvPicPr>
          <p:cNvPr id="5" name="Image 0" descr="preencoded.png">    </p:cNvPr>
          <p:cNvPicPr>
            <a:picLocks noChangeAspect="1"/>
          </p:cNvPicPr>
          <p:nvPr/>
        </p:nvPicPr>
        <p:blipFill>
          <a:blip r:embed="rId1"/>
          <a:stretch>
            <a:fillRect/>
          </a:stretch>
        </p:blipFill>
        <p:spPr>
          <a:xfrm>
            <a:off x="758309" y="2735223"/>
            <a:ext cx="6462117" cy="91440"/>
          </a:xfrm>
          <a:prstGeom prst="rect">
            <a:avLst/>
          </a:prstGeom>
        </p:spPr>
      </p:pic>
      <p:pic>
        <p:nvPicPr>
          <p:cNvPr id="6" name="Image 1" descr="preencoded.png">    </p:cNvPr>
          <p:cNvPicPr>
            <a:picLocks noChangeAspect="1"/>
          </p:cNvPicPr>
          <p:nvPr/>
        </p:nvPicPr>
        <p:blipFill>
          <a:blip r:embed="rId2"/>
          <a:stretch>
            <a:fillRect/>
          </a:stretch>
        </p:blipFill>
        <p:spPr>
          <a:xfrm>
            <a:off x="3704987" y="2473762"/>
            <a:ext cx="568643" cy="568643"/>
          </a:xfrm>
          <a:prstGeom prst="rect">
            <a:avLst/>
          </a:prstGeom>
        </p:spPr>
      </p:pic>
      <p:sp>
        <p:nvSpPr>
          <p:cNvPr id="7" name="Text 3"/>
          <p:cNvSpPr/>
          <p:nvPr/>
        </p:nvSpPr>
        <p:spPr>
          <a:xfrm>
            <a:off x="3875603" y="2615922"/>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1</a:t>
            </a:r>
            <a:endParaRPr lang="en-US" sz="1750" dirty="0"/>
          </a:p>
        </p:txBody>
      </p:sp>
      <p:sp>
        <p:nvSpPr>
          <p:cNvPr id="8" name="Text 4"/>
          <p:cNvSpPr/>
          <p:nvPr/>
        </p:nvSpPr>
        <p:spPr>
          <a:xfrm>
            <a:off x="970717" y="3231952"/>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SOC Analyst</a:t>
            </a:r>
            <a:endParaRPr lang="en-US" sz="1950" dirty="0"/>
          </a:p>
        </p:txBody>
      </p:sp>
      <p:sp>
        <p:nvSpPr>
          <p:cNvPr id="9" name="Text 5"/>
          <p:cNvSpPr/>
          <p:nvPr/>
        </p:nvSpPr>
        <p:spPr>
          <a:xfrm>
            <a:off x="970717" y="3657362"/>
            <a:ext cx="603730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You'd sit in a security operations center, watching monitors that show alerts from EDR tools. You'd be the first line of defense, investigating potential threats.</a:t>
            </a:r>
            <a:endParaRPr lang="en-US" sz="1450" dirty="0"/>
          </a:p>
        </p:txBody>
      </p:sp>
      <p:sp>
        <p:nvSpPr>
          <p:cNvPr id="10" name="Shape 6"/>
          <p:cNvSpPr/>
          <p:nvPr/>
        </p:nvSpPr>
        <p:spPr>
          <a:xfrm>
            <a:off x="7409974" y="2758083"/>
            <a:ext cx="6462117" cy="2021443"/>
          </a:xfrm>
          <a:prstGeom prst="roundRect">
            <a:avLst>
              <a:gd name="adj" fmla="val 5428"/>
            </a:avLst>
          </a:prstGeom>
          <a:solidFill>
            <a:srgbClr val="FFFFFF"/>
          </a:solidFill>
          <a:ln/>
        </p:spPr>
      </p:sp>
      <p:pic>
        <p:nvPicPr>
          <p:cNvPr id="11" name="Image 2" descr="preencoded.png">    </p:cNvPr>
          <p:cNvPicPr>
            <a:picLocks noChangeAspect="1"/>
          </p:cNvPicPr>
          <p:nvPr/>
        </p:nvPicPr>
        <p:blipFill>
          <a:blip r:embed="rId3"/>
          <a:stretch>
            <a:fillRect/>
          </a:stretch>
        </p:blipFill>
        <p:spPr>
          <a:xfrm>
            <a:off x="7409974" y="2735223"/>
            <a:ext cx="6462117" cy="91440"/>
          </a:xfrm>
          <a:prstGeom prst="rect">
            <a:avLst/>
          </a:prstGeom>
        </p:spPr>
      </p:pic>
      <p:pic>
        <p:nvPicPr>
          <p:cNvPr id="12" name="Image 3" descr="preencoded.png">    </p:cNvPr>
          <p:cNvPicPr>
            <a:picLocks noChangeAspect="1"/>
          </p:cNvPicPr>
          <p:nvPr/>
        </p:nvPicPr>
        <p:blipFill>
          <a:blip r:embed="rId4"/>
          <a:stretch>
            <a:fillRect/>
          </a:stretch>
        </p:blipFill>
        <p:spPr>
          <a:xfrm>
            <a:off x="10356652" y="2473762"/>
            <a:ext cx="568643" cy="568643"/>
          </a:xfrm>
          <a:prstGeom prst="rect">
            <a:avLst/>
          </a:prstGeom>
        </p:spPr>
      </p:pic>
      <p:sp>
        <p:nvSpPr>
          <p:cNvPr id="13" name="Text 7"/>
          <p:cNvSpPr/>
          <p:nvPr/>
        </p:nvSpPr>
        <p:spPr>
          <a:xfrm>
            <a:off x="10527268" y="2615922"/>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2</a:t>
            </a:r>
            <a:endParaRPr lang="en-US" sz="1750" dirty="0"/>
          </a:p>
        </p:txBody>
      </p:sp>
      <p:sp>
        <p:nvSpPr>
          <p:cNvPr id="14" name="Text 8"/>
          <p:cNvSpPr/>
          <p:nvPr/>
        </p:nvSpPr>
        <p:spPr>
          <a:xfrm>
            <a:off x="7622381" y="3231952"/>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IT Support Specialist</a:t>
            </a:r>
            <a:endParaRPr lang="en-US" sz="1950" dirty="0"/>
          </a:p>
        </p:txBody>
      </p:sp>
      <p:sp>
        <p:nvSpPr>
          <p:cNvPr id="15" name="Text 9"/>
          <p:cNvSpPr/>
          <p:nvPr/>
        </p:nvSpPr>
        <p:spPr>
          <a:xfrm>
            <a:off x="7622381" y="3657362"/>
            <a:ext cx="603730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You'd ensure everyone's laptops have the latest patches and that the firewall is turned on. You help build the first layer of defense.</a:t>
            </a:r>
            <a:endParaRPr lang="en-US" sz="1450" dirty="0"/>
          </a:p>
        </p:txBody>
      </p:sp>
      <p:sp>
        <p:nvSpPr>
          <p:cNvPr id="16" name="Shape 10"/>
          <p:cNvSpPr/>
          <p:nvPr/>
        </p:nvSpPr>
        <p:spPr>
          <a:xfrm>
            <a:off x="758309" y="5253395"/>
            <a:ext cx="6462117" cy="2021443"/>
          </a:xfrm>
          <a:prstGeom prst="roundRect">
            <a:avLst>
              <a:gd name="adj" fmla="val 5428"/>
            </a:avLst>
          </a:prstGeom>
          <a:solidFill>
            <a:srgbClr val="FFFFFF"/>
          </a:solidFill>
          <a:ln/>
        </p:spPr>
      </p:sp>
      <p:pic>
        <p:nvPicPr>
          <p:cNvPr id="17" name="Image 4" descr="preencoded.png">    </p:cNvPr>
          <p:cNvPicPr>
            <a:picLocks noChangeAspect="1"/>
          </p:cNvPicPr>
          <p:nvPr/>
        </p:nvPicPr>
        <p:blipFill>
          <a:blip r:embed="rId5"/>
          <a:stretch>
            <a:fillRect/>
          </a:stretch>
        </p:blipFill>
        <p:spPr>
          <a:xfrm>
            <a:off x="758309" y="5230535"/>
            <a:ext cx="6462117" cy="91440"/>
          </a:xfrm>
          <a:prstGeom prst="rect">
            <a:avLst/>
          </a:prstGeom>
        </p:spPr>
      </p:pic>
      <p:pic>
        <p:nvPicPr>
          <p:cNvPr id="18" name="Image 5" descr="preencoded.png">    </p:cNvPr>
          <p:cNvPicPr>
            <a:picLocks noChangeAspect="1"/>
          </p:cNvPicPr>
          <p:nvPr/>
        </p:nvPicPr>
        <p:blipFill>
          <a:blip r:embed="rId6"/>
          <a:stretch>
            <a:fillRect/>
          </a:stretch>
        </p:blipFill>
        <p:spPr>
          <a:xfrm>
            <a:off x="3704987" y="4969073"/>
            <a:ext cx="568643" cy="568643"/>
          </a:xfrm>
          <a:prstGeom prst="rect">
            <a:avLst/>
          </a:prstGeom>
        </p:spPr>
      </p:pic>
      <p:sp>
        <p:nvSpPr>
          <p:cNvPr id="19" name="Text 11"/>
          <p:cNvSpPr/>
          <p:nvPr/>
        </p:nvSpPr>
        <p:spPr>
          <a:xfrm>
            <a:off x="3875603" y="5111234"/>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3</a:t>
            </a:r>
            <a:endParaRPr lang="en-US" sz="1750" dirty="0"/>
          </a:p>
        </p:txBody>
      </p:sp>
      <p:sp>
        <p:nvSpPr>
          <p:cNvPr id="20" name="Text 12"/>
          <p:cNvSpPr/>
          <p:nvPr/>
        </p:nvSpPr>
        <p:spPr>
          <a:xfrm>
            <a:off x="970717" y="572726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Cybersecurity Analyst</a:t>
            </a:r>
            <a:endParaRPr lang="en-US" sz="1950" dirty="0"/>
          </a:p>
        </p:txBody>
      </p:sp>
      <p:sp>
        <p:nvSpPr>
          <p:cNvPr id="21" name="Text 13"/>
          <p:cNvSpPr/>
          <p:nvPr/>
        </p:nvSpPr>
        <p:spPr>
          <a:xfrm>
            <a:off x="970717" y="6152674"/>
            <a:ext cx="60373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You'd look at the big picture after an attack and figure out how to prevent it next time by choosing better tools or policies.</a:t>
            </a:r>
            <a:endParaRPr lang="en-US" sz="1450" dirty="0"/>
          </a:p>
        </p:txBody>
      </p:sp>
      <p:sp>
        <p:nvSpPr>
          <p:cNvPr id="22" name="Shape 14"/>
          <p:cNvSpPr/>
          <p:nvPr/>
        </p:nvSpPr>
        <p:spPr>
          <a:xfrm>
            <a:off x="7409974" y="5253395"/>
            <a:ext cx="6462117" cy="2021443"/>
          </a:xfrm>
          <a:prstGeom prst="roundRect">
            <a:avLst>
              <a:gd name="adj" fmla="val 5428"/>
            </a:avLst>
          </a:prstGeom>
          <a:solidFill>
            <a:srgbClr val="FFFFFF"/>
          </a:solidFill>
          <a:ln/>
        </p:spPr>
      </p:sp>
      <p:pic>
        <p:nvPicPr>
          <p:cNvPr id="23" name="Image 6" descr="preencoded.png">    </p:cNvPr>
          <p:cNvPicPr>
            <a:picLocks noChangeAspect="1"/>
          </p:cNvPicPr>
          <p:nvPr/>
        </p:nvPicPr>
        <p:blipFill>
          <a:blip r:embed="rId7"/>
          <a:stretch>
            <a:fillRect/>
          </a:stretch>
        </p:blipFill>
        <p:spPr>
          <a:xfrm>
            <a:off x="7409974" y="5230535"/>
            <a:ext cx="6462117" cy="91440"/>
          </a:xfrm>
          <a:prstGeom prst="rect">
            <a:avLst/>
          </a:prstGeom>
        </p:spPr>
      </p:pic>
      <p:pic>
        <p:nvPicPr>
          <p:cNvPr id="24" name="Image 7" descr="preencoded.png">    </p:cNvPr>
          <p:cNvPicPr>
            <a:picLocks noChangeAspect="1"/>
          </p:cNvPicPr>
          <p:nvPr/>
        </p:nvPicPr>
        <p:blipFill>
          <a:blip r:embed="rId8"/>
          <a:stretch>
            <a:fillRect/>
          </a:stretch>
        </p:blipFill>
        <p:spPr>
          <a:xfrm>
            <a:off x="10356652" y="4969073"/>
            <a:ext cx="568643" cy="568643"/>
          </a:xfrm>
          <a:prstGeom prst="rect">
            <a:avLst/>
          </a:prstGeom>
        </p:spPr>
      </p:pic>
      <p:sp>
        <p:nvSpPr>
          <p:cNvPr id="25" name="Text 15"/>
          <p:cNvSpPr/>
          <p:nvPr/>
        </p:nvSpPr>
        <p:spPr>
          <a:xfrm>
            <a:off x="10527268" y="5111234"/>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4</a:t>
            </a:r>
            <a:endParaRPr lang="en-US" sz="1750" dirty="0"/>
          </a:p>
        </p:txBody>
      </p:sp>
      <p:sp>
        <p:nvSpPr>
          <p:cNvPr id="26" name="Text 16"/>
          <p:cNvSpPr/>
          <p:nvPr/>
        </p:nvSpPr>
        <p:spPr>
          <a:xfrm>
            <a:off x="7622381" y="572726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Threat Hunter</a:t>
            </a:r>
            <a:endParaRPr lang="en-US" sz="1950" dirty="0"/>
          </a:p>
        </p:txBody>
      </p:sp>
      <p:sp>
        <p:nvSpPr>
          <p:cNvPr id="27" name="Text 17"/>
          <p:cNvSpPr/>
          <p:nvPr/>
        </p:nvSpPr>
        <p:spPr>
          <a:xfrm>
            <a:off x="7622381" y="6152674"/>
            <a:ext cx="603730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Instead of waiting for alerts, you'd proactively dig through endpoint data to find hidden hackers who are trying to stay quiet.</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080373"/>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Your Simple Action Plan: Best Practices</a:t>
            </a:r>
            <a:endParaRPr lang="en-US" sz="3900" dirty="0"/>
          </a:p>
        </p:txBody>
      </p:sp>
      <p:sp>
        <p:nvSpPr>
          <p:cNvPr id="4" name="Text 1"/>
          <p:cNvSpPr/>
          <p:nvPr/>
        </p:nvSpPr>
        <p:spPr>
          <a:xfrm>
            <a:off x="6860738" y="282499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Use Good Software</a:t>
            </a:r>
            <a:endParaRPr lang="en-US" sz="1950" dirty="0"/>
          </a:p>
        </p:txBody>
      </p:sp>
      <p:sp>
        <p:nvSpPr>
          <p:cNvPr id="5" name="Text 2"/>
          <p:cNvSpPr/>
          <p:nvPr/>
        </p:nvSpPr>
        <p:spPr>
          <a:xfrm>
            <a:off x="6860738" y="3326249"/>
            <a:ext cx="296644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Install a reputable antivirus or EDR tool. There are great free options for personal use, like Windows Defender.</a:t>
            </a:r>
            <a:endParaRPr lang="en-US" sz="1450" dirty="0"/>
          </a:p>
        </p:txBody>
      </p:sp>
      <p:sp>
        <p:nvSpPr>
          <p:cNvPr id="6" name="Text 3"/>
          <p:cNvSpPr/>
          <p:nvPr/>
        </p:nvSpPr>
        <p:spPr>
          <a:xfrm>
            <a:off x="6860738" y="4918353"/>
            <a:ext cx="2894648"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UPDATE, UPDATE, UPDATE</a:t>
            </a:r>
            <a:endParaRPr lang="en-US" sz="1950" dirty="0"/>
          </a:p>
        </p:txBody>
      </p:sp>
      <p:sp>
        <p:nvSpPr>
          <p:cNvPr id="7" name="Text 4"/>
          <p:cNvSpPr/>
          <p:nvPr/>
        </p:nvSpPr>
        <p:spPr>
          <a:xfrm>
            <a:off x="6860738" y="5419606"/>
            <a:ext cx="296644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Seriously. When your phone or computer says an update is available, do it. Those updates are those critical "patches" we talked about.</a:t>
            </a:r>
            <a:endParaRPr lang="en-US" sz="1450" dirty="0"/>
          </a:p>
        </p:txBody>
      </p:sp>
      <p:sp>
        <p:nvSpPr>
          <p:cNvPr id="8" name="Text 5"/>
          <p:cNvSpPr/>
          <p:nvPr/>
        </p:nvSpPr>
        <p:spPr>
          <a:xfrm>
            <a:off x="10913269" y="282499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Be Careful with Power</a:t>
            </a:r>
            <a:endParaRPr lang="en-US" sz="1950" dirty="0"/>
          </a:p>
        </p:txBody>
      </p:sp>
      <p:sp>
        <p:nvSpPr>
          <p:cNvPr id="9" name="Text 6"/>
          <p:cNvSpPr/>
          <p:nvPr/>
        </p:nvSpPr>
        <p:spPr>
          <a:xfrm>
            <a:off x="10913269" y="3326249"/>
            <a:ext cx="296644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Don't use an "Administrator" account for your daily web browsing. Use a standard user account. It makes it harder for malware to install itself.</a:t>
            </a:r>
            <a:endParaRPr lang="en-US" sz="1450" dirty="0"/>
          </a:p>
        </p:txBody>
      </p:sp>
      <p:sp>
        <p:nvSpPr>
          <p:cNvPr id="10" name="Text 7"/>
          <p:cNvSpPr/>
          <p:nvPr/>
        </p:nvSpPr>
        <p:spPr>
          <a:xfrm>
            <a:off x="10913269" y="522160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Think Before You Click</a:t>
            </a:r>
            <a:endParaRPr lang="en-US" sz="1950" dirty="0"/>
          </a:p>
        </p:txBody>
      </p:sp>
      <p:sp>
        <p:nvSpPr>
          <p:cNvPr id="11" name="Text 8"/>
          <p:cNvSpPr/>
          <p:nvPr/>
        </p:nvSpPr>
        <p:spPr>
          <a:xfrm>
            <a:off x="10913269" y="5722858"/>
            <a:ext cx="296644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Be suspicious of weird emails and links. If an offer seems too good to be true, it probably is.</a:t>
            </a:r>
            <a:endParaRPr lang="en-US" sz="14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8309" y="963573"/>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Lock Your USB Doors</a:t>
            </a:r>
            <a:endParaRPr lang="en-US" sz="3900" dirty="0"/>
          </a:p>
        </p:txBody>
      </p:sp>
      <p:pic>
        <p:nvPicPr>
          <p:cNvPr id="3" name="Image 0" descr="preencoded.png">    </p:cNvPr>
          <p:cNvPicPr>
            <a:picLocks noChangeAspect="1"/>
          </p:cNvPicPr>
          <p:nvPr/>
        </p:nvPicPr>
        <p:blipFill>
          <a:blip r:embed="rId1"/>
          <a:stretch>
            <a:fillRect/>
          </a:stretch>
        </p:blipFill>
        <p:spPr>
          <a:xfrm>
            <a:off x="758309" y="2084665"/>
            <a:ext cx="4968002" cy="4968002"/>
          </a:xfrm>
          <a:prstGeom prst="rect">
            <a:avLst/>
          </a:prstGeom>
        </p:spPr>
      </p:pic>
      <p:sp>
        <p:nvSpPr>
          <p:cNvPr id="4" name="Text 1"/>
          <p:cNvSpPr/>
          <p:nvPr/>
        </p:nvSpPr>
        <p:spPr>
          <a:xfrm>
            <a:off x="6196370" y="2060972"/>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For Companies:</a:t>
            </a:r>
            <a:endParaRPr lang="en-US" sz="1950" dirty="0"/>
          </a:p>
        </p:txBody>
      </p:sp>
      <p:sp>
        <p:nvSpPr>
          <p:cNvPr id="5" name="Text 2"/>
          <p:cNvSpPr/>
          <p:nvPr/>
        </p:nvSpPr>
        <p:spPr>
          <a:xfrm>
            <a:off x="6196370" y="2562225"/>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Implement USB device control policies</a:t>
            </a:r>
            <a:endParaRPr lang="en-US" sz="1450" dirty="0"/>
          </a:p>
        </p:txBody>
      </p:sp>
      <p:sp>
        <p:nvSpPr>
          <p:cNvPr id="6" name="Text 3"/>
          <p:cNvSpPr/>
          <p:nvPr/>
        </p:nvSpPr>
        <p:spPr>
          <a:xfrm>
            <a:off x="6196370" y="2931795"/>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Only allow approved devices to connect</a:t>
            </a:r>
            <a:endParaRPr lang="en-US" sz="1450" dirty="0"/>
          </a:p>
        </p:txBody>
      </p:sp>
      <p:sp>
        <p:nvSpPr>
          <p:cNvPr id="7" name="Text 4"/>
          <p:cNvSpPr/>
          <p:nvPr/>
        </p:nvSpPr>
        <p:spPr>
          <a:xfrm>
            <a:off x="6196370" y="3301365"/>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Consider disabling USB ports on high-security systems</a:t>
            </a:r>
            <a:endParaRPr lang="en-US" sz="1450" dirty="0"/>
          </a:p>
        </p:txBody>
      </p:sp>
      <p:sp>
        <p:nvSpPr>
          <p:cNvPr id="8" name="Text 5"/>
          <p:cNvSpPr/>
          <p:nvPr/>
        </p:nvSpPr>
        <p:spPr>
          <a:xfrm>
            <a:off x="6196370" y="3670935"/>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Train employees on USB security risks</a:t>
            </a:r>
            <a:endParaRPr lang="en-US" sz="1450" dirty="0"/>
          </a:p>
        </p:txBody>
      </p:sp>
      <p:sp>
        <p:nvSpPr>
          <p:cNvPr id="9" name="Text 6"/>
          <p:cNvSpPr/>
          <p:nvPr/>
        </p:nvSpPr>
        <p:spPr>
          <a:xfrm>
            <a:off x="6196370" y="4040505"/>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Provide secure, company-approved USB devices</a:t>
            </a:r>
            <a:endParaRPr lang="en-US" sz="1450" dirty="0"/>
          </a:p>
        </p:txBody>
      </p:sp>
      <p:sp>
        <p:nvSpPr>
          <p:cNvPr id="10" name="Text 7"/>
          <p:cNvSpPr/>
          <p:nvPr/>
        </p:nvSpPr>
        <p:spPr>
          <a:xfrm>
            <a:off x="6196370" y="4514374"/>
            <a:ext cx="76832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simple step can prevent a major attack vector that bypasses network security entirely.</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58309" y="1422916"/>
            <a:ext cx="7394377"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Professional Tools to Know About</a:t>
            </a:r>
            <a:endParaRPr lang="en-US" sz="3900" dirty="0"/>
          </a:p>
        </p:txBody>
      </p:sp>
      <p:pic>
        <p:nvPicPr>
          <p:cNvPr id="3" name="Image 0" descr="preencoded.png">    </p:cNvPr>
          <p:cNvPicPr>
            <a:picLocks noChangeAspect="1"/>
          </p:cNvPicPr>
          <p:nvPr/>
        </p:nvPicPr>
        <p:blipFill>
          <a:blip r:embed="rId1"/>
          <a:stretch>
            <a:fillRect/>
          </a:stretch>
        </p:blipFill>
        <p:spPr>
          <a:xfrm>
            <a:off x="758309" y="2425541"/>
            <a:ext cx="473869" cy="473869"/>
          </a:xfrm>
          <a:prstGeom prst="rect">
            <a:avLst/>
          </a:prstGeom>
        </p:spPr>
      </p:pic>
      <p:sp>
        <p:nvSpPr>
          <p:cNvPr id="4" name="Text 1"/>
          <p:cNvSpPr/>
          <p:nvPr/>
        </p:nvSpPr>
        <p:spPr>
          <a:xfrm>
            <a:off x="758309" y="3136344"/>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Cisco Secure Endpoint</a:t>
            </a:r>
            <a:endParaRPr lang="en-US" sz="1950" dirty="0"/>
          </a:p>
        </p:txBody>
      </p:sp>
      <p:sp>
        <p:nvSpPr>
          <p:cNvPr id="5" name="Text 2"/>
          <p:cNvSpPr/>
          <p:nvPr/>
        </p:nvSpPr>
        <p:spPr>
          <a:xfrm>
            <a:off x="758309" y="3561755"/>
            <a:ext cx="643842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Enterprise-grade endpoint protection with advanced threat detection and response capabilities.</a:t>
            </a:r>
            <a:endParaRPr lang="en-US" sz="1450" dirty="0"/>
          </a:p>
        </p:txBody>
      </p:sp>
      <p:pic>
        <p:nvPicPr>
          <p:cNvPr id="6" name="Image 1" descr="preencoded.png">    </p:cNvPr>
          <p:cNvPicPr>
            <a:picLocks noChangeAspect="1"/>
          </p:cNvPicPr>
          <p:nvPr/>
        </p:nvPicPr>
        <p:blipFill>
          <a:blip r:embed="rId2"/>
          <a:stretch>
            <a:fillRect/>
          </a:stretch>
        </p:blipFill>
        <p:spPr>
          <a:xfrm>
            <a:off x="7433667" y="2425541"/>
            <a:ext cx="473869" cy="473869"/>
          </a:xfrm>
          <a:prstGeom prst="rect">
            <a:avLst/>
          </a:prstGeom>
        </p:spPr>
      </p:pic>
      <p:sp>
        <p:nvSpPr>
          <p:cNvPr id="7" name="Text 3"/>
          <p:cNvSpPr/>
          <p:nvPr/>
        </p:nvSpPr>
        <p:spPr>
          <a:xfrm>
            <a:off x="7433667" y="3136344"/>
            <a:ext cx="354853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Microsoft Defender for Endpoint</a:t>
            </a:r>
            <a:endParaRPr lang="en-US" sz="1950" dirty="0"/>
          </a:p>
        </p:txBody>
      </p:sp>
      <p:sp>
        <p:nvSpPr>
          <p:cNvPr id="8" name="Text 4"/>
          <p:cNvSpPr/>
          <p:nvPr/>
        </p:nvSpPr>
        <p:spPr>
          <a:xfrm>
            <a:off x="7433667" y="3561755"/>
            <a:ext cx="643842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Integrated protection for Windows environments with cloud-powered security features.</a:t>
            </a:r>
            <a:endParaRPr lang="en-US" sz="1450" dirty="0"/>
          </a:p>
        </p:txBody>
      </p:sp>
      <p:pic>
        <p:nvPicPr>
          <p:cNvPr id="9" name="Image 2" descr="preencoded.png">    </p:cNvPr>
          <p:cNvPicPr>
            <a:picLocks noChangeAspect="1"/>
          </p:cNvPicPr>
          <p:nvPr/>
        </p:nvPicPr>
        <p:blipFill>
          <a:blip r:embed="rId3"/>
          <a:stretch>
            <a:fillRect/>
          </a:stretch>
        </p:blipFill>
        <p:spPr>
          <a:xfrm>
            <a:off x="758309" y="4547354"/>
            <a:ext cx="473869" cy="473869"/>
          </a:xfrm>
          <a:prstGeom prst="rect">
            <a:avLst/>
          </a:prstGeom>
        </p:spPr>
      </p:pic>
      <p:sp>
        <p:nvSpPr>
          <p:cNvPr id="10" name="Text 5"/>
          <p:cNvSpPr/>
          <p:nvPr/>
        </p:nvSpPr>
        <p:spPr>
          <a:xfrm>
            <a:off x="758309" y="525815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CrowdStrike Falcon</a:t>
            </a:r>
            <a:endParaRPr lang="en-US" sz="1950" dirty="0"/>
          </a:p>
        </p:txBody>
      </p:sp>
      <p:sp>
        <p:nvSpPr>
          <p:cNvPr id="11" name="Text 6"/>
          <p:cNvSpPr/>
          <p:nvPr/>
        </p:nvSpPr>
        <p:spPr>
          <a:xfrm>
            <a:off x="758309" y="5683568"/>
            <a:ext cx="643842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Cloud-native endpoint protection platform with AI-powered threat detection.</a:t>
            </a:r>
            <a:endParaRPr lang="en-US" sz="1450" dirty="0"/>
          </a:p>
        </p:txBody>
      </p:sp>
      <p:pic>
        <p:nvPicPr>
          <p:cNvPr id="12" name="Image 3" descr="preencoded.png">    </p:cNvPr>
          <p:cNvPicPr>
            <a:picLocks noChangeAspect="1"/>
          </p:cNvPicPr>
          <p:nvPr/>
        </p:nvPicPr>
        <p:blipFill>
          <a:blip r:embed="rId4"/>
          <a:stretch>
            <a:fillRect/>
          </a:stretch>
        </p:blipFill>
        <p:spPr>
          <a:xfrm>
            <a:off x="7433667" y="4547354"/>
            <a:ext cx="473869" cy="473869"/>
          </a:xfrm>
          <a:prstGeom prst="rect">
            <a:avLst/>
          </a:prstGeom>
        </p:spPr>
      </p:pic>
      <p:sp>
        <p:nvSpPr>
          <p:cNvPr id="13" name="Text 7"/>
          <p:cNvSpPr/>
          <p:nvPr/>
        </p:nvSpPr>
        <p:spPr>
          <a:xfrm>
            <a:off x="7433667" y="525815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Bitdefender</a:t>
            </a:r>
            <a:endParaRPr lang="en-US" sz="1950" dirty="0"/>
          </a:p>
        </p:txBody>
      </p:sp>
      <p:sp>
        <p:nvSpPr>
          <p:cNvPr id="14" name="Text 8"/>
          <p:cNvSpPr/>
          <p:nvPr/>
        </p:nvSpPr>
        <p:spPr>
          <a:xfrm>
            <a:off x="7433667" y="5683568"/>
            <a:ext cx="643842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Comprehensive security suite with multi-layered protection for various endpoints.</a:t>
            </a:r>
            <a:endParaRPr lang="en-US" sz="1450" dirty="0"/>
          </a:p>
        </p:txBody>
      </p:sp>
      <p:sp>
        <p:nvSpPr>
          <p:cNvPr id="15" name="Text 9"/>
          <p:cNvSpPr/>
          <p:nvPr/>
        </p:nvSpPr>
        <p:spPr>
          <a:xfrm>
            <a:off x="758309" y="6503313"/>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These are the professional-grade </a:t>
            </a:r>
            <a:pPr algn="l" indent="0" marL="0">
              <a:lnSpc>
                <a:spcPts val="2350"/>
              </a:lnSpc>
              <a:buNone/>
            </a:pPr>
            <a:r>
              <a:rPr lang="en-US" sz="1450" dirty="0">
                <a:solidFill>
                  <a:srgbClr val="75BAE6"/>
                </a:solidFill>
                <a:latin typeface="Montserrat" pitchFamily="34" charset="0"/>
                <a:ea typeface="Montserrat" pitchFamily="34" charset="-122"/>
                <a:cs typeface="Montserrat" pitchFamily="34" charset="-120"/>
              </a:rPr>
              <a:t>"digital bodyguards"</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used by organizations worldwide to protect their endpoints.</a:t>
            </a:r>
            <a:endParaRPr lang="en-US" sz="1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506379"/>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Evolving Landscape of Endpoint Protection</a:t>
            </a:r>
            <a:endParaRPr lang="en-US" sz="3900" dirty="0"/>
          </a:p>
        </p:txBody>
      </p:sp>
      <p:sp>
        <p:nvSpPr>
          <p:cNvPr id="4" name="Text 1"/>
          <p:cNvSpPr/>
          <p:nvPr/>
        </p:nvSpPr>
        <p:spPr>
          <a:xfrm>
            <a:off x="6244709" y="322730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Current Trends</a:t>
            </a:r>
            <a:endParaRPr lang="en-US" sz="1950" dirty="0"/>
          </a:p>
        </p:txBody>
      </p:sp>
      <p:sp>
        <p:nvSpPr>
          <p:cNvPr id="5" name="Text 2"/>
          <p:cNvSpPr/>
          <p:nvPr/>
        </p:nvSpPr>
        <p:spPr>
          <a:xfrm>
            <a:off x="6244709" y="3728561"/>
            <a:ext cx="3582472" cy="909757"/>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Integration of AI and machine learning for better threat detection</a:t>
            </a:r>
            <a:endParaRPr lang="en-US" sz="1450" dirty="0"/>
          </a:p>
        </p:txBody>
      </p:sp>
      <p:sp>
        <p:nvSpPr>
          <p:cNvPr id="6" name="Text 3"/>
          <p:cNvSpPr/>
          <p:nvPr/>
        </p:nvSpPr>
        <p:spPr>
          <a:xfrm>
            <a:off x="6244709" y="4704636"/>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Cloud-based management for remote workforces</a:t>
            </a:r>
            <a:endParaRPr lang="en-US" sz="1450" dirty="0"/>
          </a:p>
        </p:txBody>
      </p:sp>
      <p:sp>
        <p:nvSpPr>
          <p:cNvPr id="7" name="Text 4"/>
          <p:cNvSpPr/>
          <p:nvPr/>
        </p:nvSpPr>
        <p:spPr>
          <a:xfrm>
            <a:off x="6244709" y="5377458"/>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Zero-trust security models becoming standard</a:t>
            </a:r>
            <a:endParaRPr lang="en-US" sz="1450" dirty="0"/>
          </a:p>
        </p:txBody>
      </p:sp>
      <p:sp>
        <p:nvSpPr>
          <p:cNvPr id="8" name="Text 5"/>
          <p:cNvSpPr/>
          <p:nvPr/>
        </p:nvSpPr>
        <p:spPr>
          <a:xfrm>
            <a:off x="6244709" y="6050280"/>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Increased focus on IoT device security</a:t>
            </a:r>
            <a:endParaRPr lang="en-US" sz="1450" dirty="0"/>
          </a:p>
        </p:txBody>
      </p:sp>
      <p:sp>
        <p:nvSpPr>
          <p:cNvPr id="9" name="Text 6"/>
          <p:cNvSpPr/>
          <p:nvPr/>
        </p:nvSpPr>
        <p:spPr>
          <a:xfrm>
            <a:off x="10297239" y="322730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Future Challenges</a:t>
            </a:r>
            <a:endParaRPr lang="en-US" sz="1950" dirty="0"/>
          </a:p>
        </p:txBody>
      </p:sp>
      <p:sp>
        <p:nvSpPr>
          <p:cNvPr id="10" name="Text 7"/>
          <p:cNvSpPr/>
          <p:nvPr/>
        </p:nvSpPr>
        <p:spPr>
          <a:xfrm>
            <a:off x="10297239" y="3728561"/>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Protecting an ever-expanding attack surface</a:t>
            </a:r>
            <a:endParaRPr lang="en-US" sz="1450" dirty="0"/>
          </a:p>
        </p:txBody>
      </p:sp>
      <p:sp>
        <p:nvSpPr>
          <p:cNvPr id="11" name="Text 8"/>
          <p:cNvSpPr/>
          <p:nvPr/>
        </p:nvSpPr>
        <p:spPr>
          <a:xfrm>
            <a:off x="10297239" y="4401383"/>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Balancing security with user experience</a:t>
            </a:r>
            <a:endParaRPr lang="en-US" sz="1450" dirty="0"/>
          </a:p>
        </p:txBody>
      </p:sp>
      <p:sp>
        <p:nvSpPr>
          <p:cNvPr id="12" name="Text 9"/>
          <p:cNvSpPr/>
          <p:nvPr/>
        </p:nvSpPr>
        <p:spPr>
          <a:xfrm>
            <a:off x="10297239" y="5074206"/>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Defending against AI-powered attacks</a:t>
            </a:r>
            <a:endParaRPr lang="en-US" sz="1450" dirty="0"/>
          </a:p>
        </p:txBody>
      </p:sp>
      <p:sp>
        <p:nvSpPr>
          <p:cNvPr id="13" name="Text 10"/>
          <p:cNvSpPr/>
          <p:nvPr/>
        </p:nvSpPr>
        <p:spPr>
          <a:xfrm>
            <a:off x="10297239" y="5747028"/>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Managing security across hybrid work environments</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12708" y="489942"/>
            <a:ext cx="4689277" cy="586145"/>
          </a:xfrm>
          <a:prstGeom prst="rect">
            <a:avLst/>
          </a:prstGeom>
          <a:noFill/>
          <a:ln/>
        </p:spPr>
        <p:txBody>
          <a:bodyPr wrap="none" lIns="0" tIns="0" rIns="0" bIns="0" rtlCol="0" anchor="t"/>
          <a:lstStyle/>
          <a:p>
            <a:pPr algn="l" indent="0" marL="0">
              <a:lnSpc>
                <a:spcPts val="4600"/>
              </a:lnSpc>
              <a:buNone/>
            </a:pPr>
            <a:r>
              <a:rPr lang="en-US" sz="3650" b="1" dirty="0">
                <a:solidFill>
                  <a:srgbClr val="2E3C4E"/>
                </a:solidFill>
                <a:latin typeface="Barlow Bold" pitchFamily="34" charset="0"/>
                <a:ea typeface="Barlow Bold" pitchFamily="34" charset="-122"/>
                <a:cs typeface="Barlow Bold" pitchFamily="34" charset="-120"/>
              </a:rPr>
              <a:t>What Is an Endpoint?</a:t>
            </a:r>
            <a:endParaRPr lang="en-US" sz="3650" dirty="0"/>
          </a:p>
        </p:txBody>
      </p:sp>
      <p:sp>
        <p:nvSpPr>
          <p:cNvPr id="3" name="Text 1"/>
          <p:cNvSpPr/>
          <p:nvPr/>
        </p:nvSpPr>
        <p:spPr>
          <a:xfrm>
            <a:off x="712708" y="1503521"/>
            <a:ext cx="6385203" cy="855464"/>
          </a:xfrm>
          <a:prstGeom prst="rect">
            <a:avLst/>
          </a:prstGeom>
          <a:noFill/>
          <a:ln/>
        </p:spPr>
        <p:txBody>
          <a:bodyPr wrap="squar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Imagine a giant castle. This castle is your company's entire network, all its computers, servers, and data. The entry points to this castle are called </a:t>
            </a:r>
            <a:pPr algn="l" indent="0" marL="0">
              <a:lnSpc>
                <a:spcPts val="2200"/>
              </a:lnSpc>
              <a:buNone/>
            </a:pPr>
            <a:r>
              <a:rPr lang="en-US" sz="1400" b="1" dirty="0">
                <a:solidFill>
                  <a:srgbClr val="384653"/>
                </a:solidFill>
                <a:latin typeface="Montserrat" pitchFamily="34" charset="0"/>
                <a:ea typeface="Montserrat" pitchFamily="34" charset="-122"/>
                <a:cs typeface="Montserrat" pitchFamily="34" charset="-120"/>
              </a:rPr>
              <a:t>endpoints</a:t>
            </a:r>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a:t>
            </a:r>
            <a:endParaRPr lang="en-US" sz="1400" dirty="0"/>
          </a:p>
        </p:txBody>
      </p:sp>
      <p:sp>
        <p:nvSpPr>
          <p:cNvPr id="4" name="Text 2"/>
          <p:cNvSpPr/>
          <p:nvPr/>
        </p:nvSpPr>
        <p:spPr>
          <a:xfrm>
            <a:off x="712708" y="2519243"/>
            <a:ext cx="6385203" cy="570309"/>
          </a:xfrm>
          <a:prstGeom prst="rect">
            <a:avLst/>
          </a:prstGeom>
          <a:noFill/>
          <a:ln/>
        </p:spPr>
        <p:txBody>
          <a:bodyPr wrap="square" lIns="0" tIns="0" rIns="0" bIns="0" rtlCol="0" anchor="t"/>
          <a:lstStyle/>
          <a:p>
            <a:pPr algn="l" indent="0" marL="0">
              <a:lnSpc>
                <a:spcPts val="2200"/>
              </a:lnSpc>
              <a:buNone/>
            </a:pPr>
            <a:r>
              <a:rPr lang="en-US" sz="1400" b="1" dirty="0">
                <a:solidFill>
                  <a:srgbClr val="384653"/>
                </a:solidFill>
                <a:latin typeface="Montserrat" pitchFamily="34" charset="0"/>
                <a:ea typeface="Montserrat" pitchFamily="34" charset="-122"/>
                <a:cs typeface="Montserrat" pitchFamily="34" charset="-120"/>
              </a:rPr>
              <a:t>An endpoint is any device that can connect to that central network.</a:t>
            </a:r>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 It's where the network "ends" and a user "begins."</a:t>
            </a:r>
            <a:endParaRPr lang="en-US" sz="1400" dirty="0"/>
          </a:p>
        </p:txBody>
      </p:sp>
      <p:pic>
        <p:nvPicPr>
          <p:cNvPr id="5" name="Image 0" descr="preencoded.png">    </p:cNvPr>
          <p:cNvPicPr>
            <a:picLocks noChangeAspect="1"/>
          </p:cNvPicPr>
          <p:nvPr/>
        </p:nvPicPr>
        <p:blipFill>
          <a:blip r:embed="rId1"/>
          <a:stretch>
            <a:fillRect/>
          </a:stretch>
        </p:blipFill>
        <p:spPr>
          <a:xfrm>
            <a:off x="7540109" y="1543645"/>
            <a:ext cx="3858578" cy="3858578"/>
          </a:xfrm>
          <a:prstGeom prst="rect">
            <a:avLst/>
          </a:prstGeom>
        </p:spPr>
      </p:pic>
      <p:pic>
        <p:nvPicPr>
          <p:cNvPr id="6" name="Image 1" descr="preencoded.png">    </p:cNvPr>
          <p:cNvPicPr>
            <a:picLocks noChangeAspect="1"/>
          </p:cNvPicPr>
          <p:nvPr/>
        </p:nvPicPr>
        <p:blipFill>
          <a:blip r:embed="rId2"/>
          <a:stretch>
            <a:fillRect/>
          </a:stretch>
        </p:blipFill>
        <p:spPr>
          <a:xfrm>
            <a:off x="712708" y="5802987"/>
            <a:ext cx="445413" cy="445413"/>
          </a:xfrm>
          <a:prstGeom prst="rect">
            <a:avLst/>
          </a:prstGeom>
        </p:spPr>
      </p:pic>
      <p:sp>
        <p:nvSpPr>
          <p:cNvPr id="7" name="Text 3"/>
          <p:cNvSpPr/>
          <p:nvPr/>
        </p:nvSpPr>
        <p:spPr>
          <a:xfrm>
            <a:off x="1380768" y="5908715"/>
            <a:ext cx="2344579" cy="293013"/>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Computers</a:t>
            </a:r>
            <a:endParaRPr lang="en-US" sz="1800" dirty="0"/>
          </a:p>
        </p:txBody>
      </p:sp>
      <p:sp>
        <p:nvSpPr>
          <p:cNvPr id="8" name="Text 4"/>
          <p:cNvSpPr/>
          <p:nvPr/>
        </p:nvSpPr>
        <p:spPr>
          <a:xfrm>
            <a:off x="1380768" y="6308527"/>
            <a:ext cx="5823109" cy="285155"/>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Laptops and desktop computers</a:t>
            </a:r>
            <a:endParaRPr lang="en-US" sz="1400" dirty="0"/>
          </a:p>
        </p:txBody>
      </p:sp>
      <p:pic>
        <p:nvPicPr>
          <p:cNvPr id="9" name="Image 2" descr="preencoded.png">    </p:cNvPr>
          <p:cNvPicPr>
            <a:picLocks noChangeAspect="1"/>
          </p:cNvPicPr>
          <p:nvPr/>
        </p:nvPicPr>
        <p:blipFill>
          <a:blip r:embed="rId3"/>
          <a:stretch>
            <a:fillRect/>
          </a:stretch>
        </p:blipFill>
        <p:spPr>
          <a:xfrm>
            <a:off x="7426523" y="5802987"/>
            <a:ext cx="445413" cy="445413"/>
          </a:xfrm>
          <a:prstGeom prst="rect">
            <a:avLst/>
          </a:prstGeom>
        </p:spPr>
      </p:pic>
      <p:sp>
        <p:nvSpPr>
          <p:cNvPr id="10" name="Text 5"/>
          <p:cNvSpPr/>
          <p:nvPr/>
        </p:nvSpPr>
        <p:spPr>
          <a:xfrm>
            <a:off x="8094583" y="5908715"/>
            <a:ext cx="2344579" cy="293013"/>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Mobile Devices</a:t>
            </a:r>
            <a:endParaRPr lang="en-US" sz="1800" dirty="0"/>
          </a:p>
        </p:txBody>
      </p:sp>
      <p:sp>
        <p:nvSpPr>
          <p:cNvPr id="11" name="Text 6"/>
          <p:cNvSpPr/>
          <p:nvPr/>
        </p:nvSpPr>
        <p:spPr>
          <a:xfrm>
            <a:off x="8094583" y="6308527"/>
            <a:ext cx="5823109" cy="285155"/>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Smartphones and tablets</a:t>
            </a:r>
            <a:endParaRPr lang="en-US" sz="1400" dirty="0"/>
          </a:p>
        </p:txBody>
      </p:sp>
      <p:pic>
        <p:nvPicPr>
          <p:cNvPr id="12" name="Image 3" descr="preencoded.png">    </p:cNvPr>
          <p:cNvPicPr>
            <a:picLocks noChangeAspect="1"/>
          </p:cNvPicPr>
          <p:nvPr/>
        </p:nvPicPr>
        <p:blipFill>
          <a:blip r:embed="rId4"/>
          <a:stretch>
            <a:fillRect/>
          </a:stretch>
        </p:blipFill>
        <p:spPr>
          <a:xfrm>
            <a:off x="712708" y="6950035"/>
            <a:ext cx="445413" cy="445413"/>
          </a:xfrm>
          <a:prstGeom prst="rect">
            <a:avLst/>
          </a:prstGeom>
        </p:spPr>
      </p:pic>
      <p:sp>
        <p:nvSpPr>
          <p:cNvPr id="13" name="Text 7"/>
          <p:cNvSpPr/>
          <p:nvPr/>
        </p:nvSpPr>
        <p:spPr>
          <a:xfrm>
            <a:off x="1380768" y="7055763"/>
            <a:ext cx="2344579" cy="293013"/>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Servers</a:t>
            </a:r>
            <a:endParaRPr lang="en-US" sz="1800" dirty="0"/>
          </a:p>
        </p:txBody>
      </p:sp>
      <p:sp>
        <p:nvSpPr>
          <p:cNvPr id="14" name="Text 8"/>
          <p:cNvSpPr/>
          <p:nvPr/>
        </p:nvSpPr>
        <p:spPr>
          <a:xfrm>
            <a:off x="1380768" y="7455575"/>
            <a:ext cx="5823109" cy="285155"/>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Powerful computers that run websites and apps</a:t>
            </a:r>
            <a:endParaRPr lang="en-US" sz="1400" dirty="0"/>
          </a:p>
        </p:txBody>
      </p:sp>
      <p:pic>
        <p:nvPicPr>
          <p:cNvPr id="15" name="Image 4" descr="preencoded.png">    </p:cNvPr>
          <p:cNvPicPr>
            <a:picLocks noChangeAspect="1"/>
          </p:cNvPicPr>
          <p:nvPr/>
        </p:nvPicPr>
        <p:blipFill>
          <a:blip r:embed="rId5"/>
          <a:stretch>
            <a:fillRect/>
          </a:stretch>
        </p:blipFill>
        <p:spPr>
          <a:xfrm>
            <a:off x="7426523" y="6950035"/>
            <a:ext cx="445413" cy="445413"/>
          </a:xfrm>
          <a:prstGeom prst="rect">
            <a:avLst/>
          </a:prstGeom>
        </p:spPr>
      </p:pic>
      <p:sp>
        <p:nvSpPr>
          <p:cNvPr id="16" name="Text 9"/>
          <p:cNvSpPr/>
          <p:nvPr/>
        </p:nvSpPr>
        <p:spPr>
          <a:xfrm>
            <a:off x="8094583" y="7055763"/>
            <a:ext cx="2344579" cy="293013"/>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IoT Devices</a:t>
            </a:r>
            <a:endParaRPr lang="en-US" sz="1800" dirty="0"/>
          </a:p>
        </p:txBody>
      </p:sp>
      <p:sp>
        <p:nvSpPr>
          <p:cNvPr id="17" name="Text 10"/>
          <p:cNvSpPr/>
          <p:nvPr/>
        </p:nvSpPr>
        <p:spPr>
          <a:xfrm>
            <a:off x="8094583" y="7455575"/>
            <a:ext cx="5823109" cy="285155"/>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Smart thermostats, fridges, security cameras</a:t>
            </a:r>
            <a:endParaRPr 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363266"/>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Final Thought</a:t>
            </a:r>
            <a:endParaRPr lang="en-US" sz="3900" dirty="0"/>
          </a:p>
        </p:txBody>
      </p:sp>
      <p:sp>
        <p:nvSpPr>
          <p:cNvPr id="4" name="Text 1"/>
          <p:cNvSpPr/>
          <p:nvPr/>
        </p:nvSpPr>
        <p:spPr>
          <a:xfrm>
            <a:off x="6244709" y="2271117"/>
            <a:ext cx="7627382" cy="2581394"/>
          </a:xfrm>
          <a:prstGeom prst="rect">
            <a:avLst/>
          </a:prstGeom>
          <a:noFill/>
          <a:ln/>
        </p:spPr>
        <p:txBody>
          <a:bodyPr wrap="square" lIns="0" tIns="0" rIns="0" bIns="0" rtlCol="0" anchor="t"/>
          <a:lstStyle/>
          <a:p>
            <a:pPr algn="l" indent="0" marL="0">
              <a:lnSpc>
                <a:spcPts val="6750"/>
              </a:lnSpc>
              <a:buNone/>
            </a:pPr>
            <a:r>
              <a:rPr lang="en-US" sz="5400" b="1" dirty="0">
                <a:solidFill>
                  <a:srgbClr val="063E5F"/>
                </a:solidFill>
                <a:latin typeface="Barlow Bold" pitchFamily="34" charset="0"/>
                <a:ea typeface="Barlow Bold" pitchFamily="34" charset="-122"/>
                <a:cs typeface="Barlow Bold" pitchFamily="34" charset="-120"/>
              </a:rPr>
              <a:t>Endpoint protection is where cybersecurity begins.</a:t>
            </a:r>
            <a:endParaRPr lang="en-US" sz="5400" dirty="0"/>
          </a:p>
        </p:txBody>
      </p:sp>
      <p:sp>
        <p:nvSpPr>
          <p:cNvPr id="5" name="Text 2"/>
          <p:cNvSpPr/>
          <p:nvPr/>
        </p:nvSpPr>
        <p:spPr>
          <a:xfrm>
            <a:off x="6244709" y="5136833"/>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It's about protecting the devices we touch every day. By understanding how these tools work together like a security team, you're not just protecting yourself—you're learning the essential skills to become a guardian of the digital world.</a:t>
            </a:r>
            <a:endParaRPr lang="en-US" sz="1450" dirty="0"/>
          </a:p>
        </p:txBody>
      </p:sp>
      <p:sp>
        <p:nvSpPr>
          <p:cNvPr id="6" name="Text 3"/>
          <p:cNvSpPr/>
          <p:nvPr/>
        </p:nvSpPr>
        <p:spPr>
          <a:xfrm>
            <a:off x="6244709" y="6259830"/>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You are building the foundation for a strong and exciting career in cybersecurity. Keep learning!</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959168"/>
            <a:ext cx="729210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Why Endpoint Protection Matters</a:t>
            </a:r>
            <a:endParaRPr lang="en-US" sz="3900" dirty="0"/>
          </a:p>
        </p:txBody>
      </p:sp>
      <p:sp>
        <p:nvSpPr>
          <p:cNvPr id="3" name="Text 1"/>
          <p:cNvSpPr/>
          <p:nvPr/>
        </p:nvSpPr>
        <p:spPr>
          <a:xfrm>
            <a:off x="758309" y="2037636"/>
            <a:ext cx="632567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short answer: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Because people use them.</a:t>
            </a:r>
            <a:endParaRPr lang="en-US" sz="1450" dirty="0"/>
          </a:p>
        </p:txBody>
      </p:sp>
      <p:sp>
        <p:nvSpPr>
          <p:cNvPr id="4" name="Text 2"/>
          <p:cNvSpPr/>
          <p:nvPr/>
        </p:nvSpPr>
        <p:spPr>
          <a:xfrm>
            <a:off x="758309" y="2511504"/>
            <a:ext cx="63256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We humans are curious, we get busy, and we make mistakes. A single moment like clicking a suspicious link or downloading from a shady website can open the door to trouble.</a:t>
            </a:r>
            <a:endParaRPr lang="en-US" sz="1450" dirty="0"/>
          </a:p>
        </p:txBody>
      </p:sp>
      <p:sp>
        <p:nvSpPr>
          <p:cNvPr id="5" name="Text 3"/>
          <p:cNvSpPr/>
          <p:nvPr/>
        </p:nvSpPr>
        <p:spPr>
          <a:xfrm>
            <a:off x="758309" y="3591878"/>
            <a:ext cx="63256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Endpoint protection is like a </a:t>
            </a:r>
            <a:pPr algn="l" indent="0" marL="0">
              <a:lnSpc>
                <a:spcPts val="2350"/>
              </a:lnSpc>
              <a:buNone/>
            </a:pPr>
            <a:r>
              <a:rPr lang="en-US" sz="1450" b="1" dirty="0">
                <a:solidFill>
                  <a:srgbClr val="75BAE6"/>
                </a:solidFill>
                <a:latin typeface="Montserrat" pitchFamily="34" charset="0"/>
                <a:ea typeface="Montserrat" pitchFamily="34" charset="-122"/>
                <a:cs typeface="Montserrat" pitchFamily="34" charset="-120"/>
              </a:rPr>
              <a:t>digital bodyguard</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for your device, standing beside you and ready to block threats.</a:t>
            </a:r>
            <a:endParaRPr lang="en-US" sz="1450" dirty="0"/>
          </a:p>
        </p:txBody>
      </p:sp>
      <p:sp>
        <p:nvSpPr>
          <p:cNvPr id="6" name="Shape 4"/>
          <p:cNvSpPr/>
          <p:nvPr/>
        </p:nvSpPr>
        <p:spPr>
          <a:xfrm>
            <a:off x="7554039" y="2080260"/>
            <a:ext cx="6325672" cy="1532573"/>
          </a:xfrm>
          <a:prstGeom prst="roundRect">
            <a:avLst>
              <a:gd name="adj" fmla="val 18555"/>
            </a:avLst>
          </a:prstGeom>
          <a:solidFill>
            <a:srgbClr val="FFFFFF"/>
          </a:solidFill>
          <a:ln w="22860">
            <a:solidFill>
              <a:srgbClr val="BACFDD"/>
            </a:solidFill>
            <a:prstDash val="solid"/>
          </a:ln>
        </p:spPr>
      </p:sp>
      <p:sp>
        <p:nvSpPr>
          <p:cNvPr id="7" name="Text 5"/>
          <p:cNvSpPr/>
          <p:nvPr/>
        </p:nvSpPr>
        <p:spPr>
          <a:xfrm>
            <a:off x="7766447" y="2292668"/>
            <a:ext cx="2568773"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Most attacks start here</a:t>
            </a:r>
            <a:endParaRPr lang="en-US" sz="1950" dirty="0"/>
          </a:p>
        </p:txBody>
      </p:sp>
      <p:sp>
        <p:nvSpPr>
          <p:cNvPr id="8" name="Text 6"/>
          <p:cNvSpPr/>
          <p:nvPr/>
        </p:nvSpPr>
        <p:spPr>
          <a:xfrm>
            <a:off x="7766447" y="2793921"/>
            <a:ext cx="5900857"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Hackers know it's easier to fool a person than to break through a super-strong firewall.</a:t>
            </a:r>
            <a:endParaRPr lang="en-US" sz="1450" dirty="0"/>
          </a:p>
        </p:txBody>
      </p:sp>
      <p:sp>
        <p:nvSpPr>
          <p:cNvPr id="9" name="Shape 7"/>
          <p:cNvSpPr/>
          <p:nvPr/>
        </p:nvSpPr>
        <p:spPr>
          <a:xfrm>
            <a:off x="7554039" y="3802380"/>
            <a:ext cx="6325672" cy="1532573"/>
          </a:xfrm>
          <a:prstGeom prst="roundRect">
            <a:avLst>
              <a:gd name="adj" fmla="val 18555"/>
            </a:avLst>
          </a:prstGeom>
          <a:solidFill>
            <a:srgbClr val="FFFFFF"/>
          </a:solidFill>
          <a:ln w="22860">
            <a:solidFill>
              <a:srgbClr val="BACFDD"/>
            </a:solidFill>
            <a:prstDash val="solid"/>
          </a:ln>
        </p:spPr>
      </p:sp>
      <p:sp>
        <p:nvSpPr>
          <p:cNvPr id="10" name="Text 8"/>
          <p:cNvSpPr/>
          <p:nvPr/>
        </p:nvSpPr>
        <p:spPr>
          <a:xfrm>
            <a:off x="7766447" y="4014788"/>
            <a:ext cx="2919770"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Remote work expands risk</a:t>
            </a:r>
            <a:endParaRPr lang="en-US" sz="1950" dirty="0"/>
          </a:p>
        </p:txBody>
      </p:sp>
      <p:sp>
        <p:nvSpPr>
          <p:cNvPr id="11" name="Text 9"/>
          <p:cNvSpPr/>
          <p:nvPr/>
        </p:nvSpPr>
        <p:spPr>
          <a:xfrm>
            <a:off x="7766447" y="4516041"/>
            <a:ext cx="5900857"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With BYOD and remote work, there are millions more "front doors" to protect that aren't physically in the office.</a:t>
            </a:r>
            <a:endParaRPr lang="en-US" sz="1450" dirty="0"/>
          </a:p>
        </p:txBody>
      </p:sp>
      <p:sp>
        <p:nvSpPr>
          <p:cNvPr id="12" name="Shape 10"/>
          <p:cNvSpPr/>
          <p:nvPr/>
        </p:nvSpPr>
        <p:spPr>
          <a:xfrm>
            <a:off x="7554039" y="5524500"/>
            <a:ext cx="6325672" cy="1532573"/>
          </a:xfrm>
          <a:prstGeom prst="roundRect">
            <a:avLst>
              <a:gd name="adj" fmla="val 18555"/>
            </a:avLst>
          </a:prstGeom>
          <a:solidFill>
            <a:srgbClr val="FFFFFF"/>
          </a:solidFill>
          <a:ln w="22860">
            <a:solidFill>
              <a:srgbClr val="BACFDD"/>
            </a:solidFill>
            <a:prstDash val="solid"/>
          </a:ln>
        </p:spPr>
      </p:sp>
      <p:sp>
        <p:nvSpPr>
          <p:cNvPr id="13" name="Text 11"/>
          <p:cNvSpPr/>
          <p:nvPr/>
        </p:nvSpPr>
        <p:spPr>
          <a:xfrm>
            <a:off x="7766447" y="573690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Evolving threats</a:t>
            </a:r>
            <a:endParaRPr lang="en-US" sz="1950" dirty="0"/>
          </a:p>
        </p:txBody>
      </p:sp>
      <p:sp>
        <p:nvSpPr>
          <p:cNvPr id="14" name="Text 12"/>
          <p:cNvSpPr/>
          <p:nvPr/>
        </p:nvSpPr>
        <p:spPr>
          <a:xfrm>
            <a:off x="7766447" y="6238161"/>
            <a:ext cx="5900857"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bad guys are getting smarter. Old-fashioned antivirus can't always catch new, clever tricks.</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3205996"/>
            <a:ext cx="698777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Endpoint Protection Toolkit</a:t>
            </a:r>
            <a:endParaRPr lang="en-US" sz="3900" dirty="0"/>
          </a:p>
        </p:txBody>
      </p:sp>
      <p:sp>
        <p:nvSpPr>
          <p:cNvPr id="4" name="Text 1"/>
          <p:cNvSpPr/>
          <p:nvPr/>
        </p:nvSpPr>
        <p:spPr>
          <a:xfrm>
            <a:off x="6244709" y="4113847"/>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Modern endpoint protection isn't just one thing. It's a whole toolbox of different security gadgets that work together. Let's open the toolbox and look at each tool.</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309" y="1027628"/>
            <a:ext cx="9587865"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1. Antivirus Software: The Trusty Guard Dog</a:t>
            </a:r>
            <a:endParaRPr lang="en-US" sz="3900" dirty="0"/>
          </a:p>
        </p:txBody>
      </p:sp>
      <p:pic>
        <p:nvPicPr>
          <p:cNvPr id="3" name="Image 0" descr="preencoded.png">    </p:cNvPr>
          <p:cNvPicPr>
            <a:picLocks noChangeAspect="1"/>
          </p:cNvPicPr>
          <p:nvPr/>
        </p:nvPicPr>
        <p:blipFill>
          <a:blip r:embed="rId1"/>
          <a:stretch>
            <a:fillRect/>
          </a:stretch>
        </p:blipFill>
        <p:spPr>
          <a:xfrm>
            <a:off x="758309" y="2148721"/>
            <a:ext cx="4840010" cy="4840010"/>
          </a:xfrm>
          <a:prstGeom prst="rect">
            <a:avLst/>
          </a:prstGeom>
        </p:spPr>
      </p:pic>
      <p:sp>
        <p:nvSpPr>
          <p:cNvPr id="4" name="Text 1"/>
          <p:cNvSpPr/>
          <p:nvPr/>
        </p:nvSpPr>
        <p:spPr>
          <a:xfrm>
            <a:off x="7554039" y="2106097"/>
            <a:ext cx="63256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is the classic, well-known protector. Think of it as a guard dog trained to recognize the scent of known criminals.</a:t>
            </a:r>
            <a:endParaRPr lang="en-US" sz="1450" dirty="0"/>
          </a:p>
        </p:txBody>
      </p:sp>
      <p:sp>
        <p:nvSpPr>
          <p:cNvPr id="5" name="Text 2"/>
          <p:cNvSpPr/>
          <p:nvPr/>
        </p:nvSpPr>
        <p:spPr>
          <a:xfrm>
            <a:off x="7554039" y="2883218"/>
            <a:ext cx="63256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Has a database of "bad guy" signatures (patterns of known viruses and malware)</a:t>
            </a:r>
            <a:endParaRPr lang="en-US" sz="1450" dirty="0"/>
          </a:p>
        </p:txBody>
      </p:sp>
      <p:sp>
        <p:nvSpPr>
          <p:cNvPr id="6" name="Text 3"/>
          <p:cNvSpPr/>
          <p:nvPr/>
        </p:nvSpPr>
        <p:spPr>
          <a:xfrm>
            <a:off x="7554039" y="3556040"/>
            <a:ext cx="63256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Quarantines bad files when detected</a:t>
            </a:r>
            <a:endParaRPr lang="en-US" sz="1450" dirty="0"/>
          </a:p>
        </p:txBody>
      </p:sp>
      <p:sp>
        <p:nvSpPr>
          <p:cNvPr id="7" name="Text 4"/>
          <p:cNvSpPr/>
          <p:nvPr/>
        </p:nvSpPr>
        <p:spPr>
          <a:xfrm>
            <a:off x="7554039" y="3925610"/>
            <a:ext cx="63256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Reliable for known threats</a:t>
            </a:r>
            <a:endParaRPr lang="en-US" sz="1450" dirty="0"/>
          </a:p>
        </p:txBody>
      </p:sp>
      <p:sp>
        <p:nvSpPr>
          <p:cNvPr id="8" name="Text 5"/>
          <p:cNvSpPr/>
          <p:nvPr/>
        </p:nvSpPr>
        <p:spPr>
          <a:xfrm>
            <a:off x="7554039" y="4295180"/>
            <a:ext cx="63256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Limited against new, unknown threats</a:t>
            </a:r>
            <a:endParaRPr lang="en-US" sz="1450" dirty="0"/>
          </a:p>
        </p:txBody>
      </p:sp>
      <p:sp>
        <p:nvSpPr>
          <p:cNvPr id="9" name="Text 6"/>
          <p:cNvSpPr/>
          <p:nvPr/>
        </p:nvSpPr>
        <p:spPr>
          <a:xfrm>
            <a:off x="7554039" y="4769048"/>
            <a:ext cx="63256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clever criminal can wear a new disguise (a new virus) that the dog doesn't recognize yet.</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15658" y="791885"/>
            <a:ext cx="7685484" cy="1199436"/>
          </a:xfrm>
          <a:prstGeom prst="rect">
            <a:avLst/>
          </a:prstGeom>
          <a:noFill/>
          <a:ln/>
        </p:spPr>
        <p:txBody>
          <a:bodyPr wrap="square" lIns="0" tIns="0" rIns="0" bIns="0" rtlCol="0" anchor="t"/>
          <a:lstStyle/>
          <a:p>
            <a:pPr algn="l" indent="0" marL="0">
              <a:lnSpc>
                <a:spcPts val="4700"/>
              </a:lnSpc>
              <a:buNone/>
            </a:pPr>
            <a:r>
              <a:rPr lang="en-US" sz="3750" b="1" dirty="0">
                <a:solidFill>
                  <a:srgbClr val="2E3C4E"/>
                </a:solidFill>
                <a:latin typeface="Barlow Bold" pitchFamily="34" charset="0"/>
                <a:ea typeface="Barlow Bold" pitchFamily="34" charset="-122"/>
                <a:cs typeface="Barlow Bold" pitchFamily="34" charset="-120"/>
              </a:rPr>
              <a:t>2. Endpoint Detection and Response (EDR)</a:t>
            </a:r>
            <a:endParaRPr lang="en-US" sz="3750" dirty="0"/>
          </a:p>
        </p:txBody>
      </p:sp>
      <p:sp>
        <p:nvSpPr>
          <p:cNvPr id="4" name="Shape 1"/>
          <p:cNvSpPr/>
          <p:nvPr/>
        </p:nvSpPr>
        <p:spPr>
          <a:xfrm>
            <a:off x="6215658" y="2264688"/>
            <a:ext cx="3751540" cy="2392799"/>
          </a:xfrm>
          <a:prstGeom prst="roundRect">
            <a:avLst>
              <a:gd name="adj" fmla="val 11429"/>
            </a:avLst>
          </a:prstGeom>
          <a:solidFill>
            <a:srgbClr val="D4E9F7"/>
          </a:solidFill>
          <a:ln w="7620">
            <a:solidFill>
              <a:srgbClr val="BACFDD"/>
            </a:solidFill>
            <a:prstDash val="solid"/>
          </a:ln>
        </p:spPr>
      </p:sp>
      <p:pic>
        <p:nvPicPr>
          <p:cNvPr id="5" name="Image 1" descr="preencoded.png">    </p:cNvPr>
          <p:cNvPicPr>
            <a:picLocks noChangeAspect="1"/>
          </p:cNvPicPr>
          <p:nvPr/>
        </p:nvPicPr>
        <p:blipFill>
          <a:blip r:embed="rId2"/>
          <a:stretch>
            <a:fillRect/>
          </a:stretch>
        </p:blipFill>
        <p:spPr>
          <a:xfrm>
            <a:off x="6405563" y="2454593"/>
            <a:ext cx="546854" cy="546854"/>
          </a:xfrm>
          <a:prstGeom prst="rect">
            <a:avLst/>
          </a:prstGeom>
        </p:spPr>
      </p:pic>
      <p:pic>
        <p:nvPicPr>
          <p:cNvPr id="6" name="Image 2" descr="preencoded.png">    </p:cNvPr>
          <p:cNvPicPr>
            <a:picLocks noChangeAspect="1"/>
          </p:cNvPicPr>
          <p:nvPr/>
        </p:nvPicPr>
        <p:blipFill>
          <a:blip r:embed="rId3"/>
          <a:stretch>
            <a:fillRect/>
          </a:stretch>
        </p:blipFill>
        <p:spPr>
          <a:xfrm>
            <a:off x="6555938" y="2574131"/>
            <a:ext cx="246102" cy="307658"/>
          </a:xfrm>
          <a:prstGeom prst="rect">
            <a:avLst/>
          </a:prstGeom>
        </p:spPr>
      </p:pic>
      <p:sp>
        <p:nvSpPr>
          <p:cNvPr id="7" name="Text 2"/>
          <p:cNvSpPr/>
          <p:nvPr/>
        </p:nvSpPr>
        <p:spPr>
          <a:xfrm>
            <a:off x="6405563" y="3183731"/>
            <a:ext cx="2398871" cy="299799"/>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The Detective</a:t>
            </a:r>
            <a:endParaRPr lang="en-US" sz="1850" dirty="0"/>
          </a:p>
        </p:txBody>
      </p:sp>
      <p:sp>
        <p:nvSpPr>
          <p:cNvPr id="8" name="Text 3"/>
          <p:cNvSpPr/>
          <p:nvPr/>
        </p:nvSpPr>
        <p:spPr>
          <a:xfrm>
            <a:off x="6405563" y="3592830"/>
            <a:ext cx="3371731" cy="874752"/>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EDR is like having a detective with a surveillance camera inside your house.</a:t>
            </a:r>
            <a:endParaRPr lang="en-US" sz="1400" dirty="0"/>
          </a:p>
        </p:txBody>
      </p:sp>
      <p:sp>
        <p:nvSpPr>
          <p:cNvPr id="9" name="Shape 4"/>
          <p:cNvSpPr/>
          <p:nvPr/>
        </p:nvSpPr>
        <p:spPr>
          <a:xfrm>
            <a:off x="10149483" y="2264688"/>
            <a:ext cx="3751659" cy="2392799"/>
          </a:xfrm>
          <a:prstGeom prst="roundRect">
            <a:avLst>
              <a:gd name="adj" fmla="val 11429"/>
            </a:avLst>
          </a:prstGeom>
          <a:solidFill>
            <a:srgbClr val="D4E9F7"/>
          </a:solidFill>
          <a:ln w="7620">
            <a:solidFill>
              <a:srgbClr val="BACFDD"/>
            </a:solidFill>
            <a:prstDash val="solid"/>
          </a:ln>
        </p:spPr>
      </p:sp>
      <p:pic>
        <p:nvPicPr>
          <p:cNvPr id="10" name="Image 3" descr="preencoded.png">    </p:cNvPr>
          <p:cNvPicPr>
            <a:picLocks noChangeAspect="1"/>
          </p:cNvPicPr>
          <p:nvPr/>
        </p:nvPicPr>
        <p:blipFill>
          <a:blip r:embed="rId4"/>
          <a:stretch>
            <a:fillRect/>
          </a:stretch>
        </p:blipFill>
        <p:spPr>
          <a:xfrm>
            <a:off x="10339388" y="2454593"/>
            <a:ext cx="546854" cy="546854"/>
          </a:xfrm>
          <a:prstGeom prst="rect">
            <a:avLst/>
          </a:prstGeom>
        </p:spPr>
      </p:pic>
      <p:pic>
        <p:nvPicPr>
          <p:cNvPr id="11" name="Image 4" descr="preencoded.png">    </p:cNvPr>
          <p:cNvPicPr>
            <a:picLocks noChangeAspect="1"/>
          </p:cNvPicPr>
          <p:nvPr/>
        </p:nvPicPr>
        <p:blipFill>
          <a:blip r:embed="rId5"/>
          <a:stretch>
            <a:fillRect/>
          </a:stretch>
        </p:blipFill>
        <p:spPr>
          <a:xfrm>
            <a:off x="10489763" y="2574131"/>
            <a:ext cx="246102" cy="307658"/>
          </a:xfrm>
          <a:prstGeom prst="rect">
            <a:avLst/>
          </a:prstGeom>
        </p:spPr>
      </p:pic>
      <p:sp>
        <p:nvSpPr>
          <p:cNvPr id="12" name="Text 5"/>
          <p:cNvSpPr/>
          <p:nvPr/>
        </p:nvSpPr>
        <p:spPr>
          <a:xfrm>
            <a:off x="10339388" y="3183731"/>
            <a:ext cx="2398871" cy="299799"/>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Behavior Analysis</a:t>
            </a:r>
            <a:endParaRPr lang="en-US" sz="1850" dirty="0"/>
          </a:p>
        </p:txBody>
      </p:sp>
      <p:sp>
        <p:nvSpPr>
          <p:cNvPr id="13" name="Text 6"/>
          <p:cNvSpPr/>
          <p:nvPr/>
        </p:nvSpPr>
        <p:spPr>
          <a:xfrm>
            <a:off x="10339388" y="3592830"/>
            <a:ext cx="3371850" cy="874752"/>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Watches the </a:t>
            </a:r>
            <a:pPr algn="l" indent="0" marL="0">
              <a:lnSpc>
                <a:spcPts val="2250"/>
              </a:lnSpc>
              <a:buNone/>
            </a:pPr>
            <a:r>
              <a:rPr lang="en-US" sz="1400" b="1" dirty="0">
                <a:solidFill>
                  <a:srgbClr val="384653"/>
                </a:solidFill>
                <a:latin typeface="Montserrat" pitchFamily="34" charset="0"/>
                <a:ea typeface="Montserrat" pitchFamily="34" charset="-122"/>
                <a:cs typeface="Montserrat" pitchFamily="34" charset="-120"/>
              </a:rPr>
              <a:t>behavior</a:t>
            </a:r>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 of programs, not just looking for known signatures.</a:t>
            </a:r>
            <a:endParaRPr lang="en-US" sz="1400" dirty="0"/>
          </a:p>
        </p:txBody>
      </p:sp>
      <p:sp>
        <p:nvSpPr>
          <p:cNvPr id="14" name="Shape 7"/>
          <p:cNvSpPr/>
          <p:nvPr/>
        </p:nvSpPr>
        <p:spPr>
          <a:xfrm>
            <a:off x="6215658" y="4839772"/>
            <a:ext cx="7685484" cy="1809631"/>
          </a:xfrm>
          <a:prstGeom prst="roundRect">
            <a:avLst>
              <a:gd name="adj" fmla="val 15113"/>
            </a:avLst>
          </a:prstGeom>
          <a:solidFill>
            <a:srgbClr val="D4E9F7"/>
          </a:solidFill>
          <a:ln w="7620">
            <a:solidFill>
              <a:srgbClr val="BACFDD"/>
            </a:solidFill>
            <a:prstDash val="solid"/>
          </a:ln>
        </p:spPr>
      </p:sp>
      <p:pic>
        <p:nvPicPr>
          <p:cNvPr id="15" name="Image 5" descr="preencoded.png">    </p:cNvPr>
          <p:cNvPicPr>
            <a:picLocks noChangeAspect="1"/>
          </p:cNvPicPr>
          <p:nvPr/>
        </p:nvPicPr>
        <p:blipFill>
          <a:blip r:embed="rId6"/>
          <a:stretch>
            <a:fillRect/>
          </a:stretch>
        </p:blipFill>
        <p:spPr>
          <a:xfrm>
            <a:off x="6405563" y="5029676"/>
            <a:ext cx="546854" cy="546854"/>
          </a:xfrm>
          <a:prstGeom prst="rect">
            <a:avLst/>
          </a:prstGeom>
        </p:spPr>
      </p:pic>
      <p:pic>
        <p:nvPicPr>
          <p:cNvPr id="16" name="Image 6" descr="preencoded.png">    </p:cNvPr>
          <p:cNvPicPr>
            <a:picLocks noChangeAspect="1"/>
          </p:cNvPicPr>
          <p:nvPr/>
        </p:nvPicPr>
        <p:blipFill>
          <a:blip r:embed="rId7"/>
          <a:stretch>
            <a:fillRect/>
          </a:stretch>
        </p:blipFill>
        <p:spPr>
          <a:xfrm>
            <a:off x="6555938" y="5149215"/>
            <a:ext cx="246102" cy="307658"/>
          </a:xfrm>
          <a:prstGeom prst="rect">
            <a:avLst/>
          </a:prstGeom>
        </p:spPr>
      </p:pic>
      <p:sp>
        <p:nvSpPr>
          <p:cNvPr id="17" name="Text 8"/>
          <p:cNvSpPr/>
          <p:nvPr/>
        </p:nvSpPr>
        <p:spPr>
          <a:xfrm>
            <a:off x="6405563" y="5758815"/>
            <a:ext cx="2398871" cy="299799"/>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The SWAT Team</a:t>
            </a:r>
            <a:endParaRPr lang="en-US" sz="1850" dirty="0"/>
          </a:p>
        </p:txBody>
      </p:sp>
      <p:sp>
        <p:nvSpPr>
          <p:cNvPr id="18" name="Text 9"/>
          <p:cNvSpPr/>
          <p:nvPr/>
        </p:nvSpPr>
        <p:spPr>
          <a:xfrm>
            <a:off x="6405563" y="6167914"/>
            <a:ext cx="7305675" cy="291584"/>
          </a:xfrm>
          <a:prstGeom prst="rect">
            <a:avLst/>
          </a:prstGeom>
          <a:noFill/>
          <a:ln/>
        </p:spPr>
        <p:txBody>
          <a:bodyPr wrap="non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Provides tools for security analysts to investigate incidents and remove threats.</a:t>
            </a:r>
            <a:endParaRPr lang="en-US" sz="1400" dirty="0"/>
          </a:p>
        </p:txBody>
      </p:sp>
      <p:sp>
        <p:nvSpPr>
          <p:cNvPr id="19" name="Text 10"/>
          <p:cNvSpPr/>
          <p:nvPr/>
        </p:nvSpPr>
        <p:spPr>
          <a:xfrm>
            <a:off x="6215658" y="6854428"/>
            <a:ext cx="7685484" cy="583168"/>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If EDR sees a program acting strangely like trying to access unusual files or make unauthorized connections, it alerts security teams who can investigate and respond.</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543764"/>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3. Extended Detection and Response (XDR)</a:t>
            </a:r>
            <a:endParaRPr lang="en-US" sz="3900" dirty="0"/>
          </a:p>
        </p:txBody>
      </p:sp>
      <p:sp>
        <p:nvSpPr>
          <p:cNvPr id="4" name="Text 1"/>
          <p:cNvSpPr/>
          <p:nvPr/>
        </p:nvSpPr>
        <p:spPr>
          <a:xfrm>
            <a:off x="758309" y="3245763"/>
            <a:ext cx="358247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XDR takes EDR and makes it even bigger. If EDR is a detective in your house, XDR is the </a:t>
            </a:r>
            <a:pPr algn="l" indent="0" marL="0">
              <a:lnSpc>
                <a:spcPts val="2350"/>
              </a:lnSpc>
              <a:buNone/>
            </a:pPr>
            <a:r>
              <a:rPr lang="en-US" sz="1450" b="1" dirty="0">
                <a:solidFill>
                  <a:srgbClr val="2589C9"/>
                </a:solidFill>
                <a:latin typeface="Montserrat" pitchFamily="34" charset="0"/>
                <a:ea typeface="Montserrat" pitchFamily="34" charset="-122"/>
                <a:cs typeface="Montserrat" pitchFamily="34" charset="-120"/>
              </a:rPr>
              <a:t>entire police department</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complete with:</a:t>
            </a:r>
            <a:endParaRPr lang="en-US" sz="1450" dirty="0"/>
          </a:p>
        </p:txBody>
      </p:sp>
      <p:sp>
        <p:nvSpPr>
          <p:cNvPr id="5" name="Text 2"/>
          <p:cNvSpPr/>
          <p:nvPr/>
        </p:nvSpPr>
        <p:spPr>
          <a:xfrm>
            <a:off x="758309" y="4629388"/>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Traffic cops</a:t>
            </a:r>
            <a:endParaRPr lang="en-US" sz="1450" dirty="0"/>
          </a:p>
        </p:txBody>
      </p:sp>
      <p:sp>
        <p:nvSpPr>
          <p:cNvPr id="6" name="Text 3"/>
          <p:cNvSpPr/>
          <p:nvPr/>
        </p:nvSpPr>
        <p:spPr>
          <a:xfrm>
            <a:off x="758309" y="4998958"/>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Helicopter surveillance</a:t>
            </a:r>
            <a:endParaRPr lang="en-US" sz="1450" dirty="0"/>
          </a:p>
        </p:txBody>
      </p:sp>
      <p:sp>
        <p:nvSpPr>
          <p:cNvPr id="7" name="Text 4"/>
          <p:cNvSpPr/>
          <p:nvPr/>
        </p:nvSpPr>
        <p:spPr>
          <a:xfrm>
            <a:off x="758309" y="5368528"/>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Detectives on every beat</a:t>
            </a:r>
            <a:endParaRPr lang="en-US" sz="1450" dirty="0"/>
          </a:p>
        </p:txBody>
      </p:sp>
      <p:sp>
        <p:nvSpPr>
          <p:cNvPr id="8" name="Text 5"/>
          <p:cNvSpPr/>
          <p:nvPr/>
        </p:nvSpPr>
        <p:spPr>
          <a:xfrm>
            <a:off x="4810839" y="3245763"/>
            <a:ext cx="35824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It connects clues from multiple sources:</a:t>
            </a:r>
            <a:endParaRPr lang="en-US" sz="1450" dirty="0"/>
          </a:p>
        </p:txBody>
      </p:sp>
      <p:sp>
        <p:nvSpPr>
          <p:cNvPr id="9" name="Text 6"/>
          <p:cNvSpPr/>
          <p:nvPr/>
        </p:nvSpPr>
        <p:spPr>
          <a:xfrm>
            <a:off x="4810839" y="4022884"/>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Endpoints (devices)</a:t>
            </a:r>
            <a:endParaRPr lang="en-US" sz="1450" dirty="0"/>
          </a:p>
        </p:txBody>
      </p:sp>
      <p:sp>
        <p:nvSpPr>
          <p:cNvPr id="10" name="Text 7"/>
          <p:cNvSpPr/>
          <p:nvPr/>
        </p:nvSpPr>
        <p:spPr>
          <a:xfrm>
            <a:off x="4810839" y="4392454"/>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Email systems</a:t>
            </a:r>
            <a:endParaRPr lang="en-US" sz="1450" dirty="0"/>
          </a:p>
        </p:txBody>
      </p:sp>
      <p:sp>
        <p:nvSpPr>
          <p:cNvPr id="11" name="Text 8"/>
          <p:cNvSpPr/>
          <p:nvPr/>
        </p:nvSpPr>
        <p:spPr>
          <a:xfrm>
            <a:off x="4810839" y="4762024"/>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Network traffic</a:t>
            </a:r>
            <a:endParaRPr lang="en-US" sz="1450" dirty="0"/>
          </a:p>
        </p:txBody>
      </p:sp>
      <p:sp>
        <p:nvSpPr>
          <p:cNvPr id="12" name="Text 9"/>
          <p:cNvSpPr/>
          <p:nvPr/>
        </p:nvSpPr>
        <p:spPr>
          <a:xfrm>
            <a:off x="4810839" y="5131594"/>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Cloud services</a:t>
            </a:r>
            <a:endParaRPr lang="en-US" sz="1450" dirty="0"/>
          </a:p>
        </p:txBody>
      </p:sp>
      <p:sp>
        <p:nvSpPr>
          <p:cNvPr id="13" name="Text 10"/>
          <p:cNvSpPr/>
          <p:nvPr/>
        </p:nvSpPr>
        <p:spPr>
          <a:xfrm>
            <a:off x="4810839" y="5605462"/>
            <a:ext cx="35824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helps stop complex attacks that might start with a phishing email and then move to your network.</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8309" y="1217652"/>
            <a:ext cx="10512266"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4. Host-Based Firewall: The Bouncer at the Club</a:t>
            </a:r>
            <a:endParaRPr lang="en-US" sz="3900" dirty="0"/>
          </a:p>
        </p:txBody>
      </p:sp>
      <p:pic>
        <p:nvPicPr>
          <p:cNvPr id="3" name="Image 0" descr="preencoded.png">    </p:cNvPr>
          <p:cNvPicPr>
            <a:picLocks noChangeAspect="1"/>
          </p:cNvPicPr>
          <p:nvPr/>
        </p:nvPicPr>
        <p:blipFill>
          <a:blip r:embed="rId1"/>
          <a:stretch>
            <a:fillRect/>
          </a:stretch>
        </p:blipFill>
        <p:spPr>
          <a:xfrm>
            <a:off x="758309" y="2338745"/>
            <a:ext cx="4459843" cy="4459843"/>
          </a:xfrm>
          <a:prstGeom prst="rect">
            <a:avLst/>
          </a:prstGeom>
        </p:spPr>
      </p:pic>
      <p:sp>
        <p:nvSpPr>
          <p:cNvPr id="4" name="Text 1"/>
          <p:cNvSpPr/>
          <p:nvPr/>
        </p:nvSpPr>
        <p:spPr>
          <a:xfrm>
            <a:off x="7554039" y="2296120"/>
            <a:ext cx="63256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Every device has doors where data comes in and out (called "ports"). A firewall is like a bouncer at each of these doors.</a:t>
            </a:r>
            <a:endParaRPr lang="en-US" sz="1450" dirty="0"/>
          </a:p>
        </p:txBody>
      </p:sp>
      <p:sp>
        <p:nvSpPr>
          <p:cNvPr id="5" name="Text 2"/>
          <p:cNvSpPr/>
          <p:nvPr/>
        </p:nvSpPr>
        <p:spPr>
          <a:xfrm>
            <a:off x="7554039" y="3073241"/>
            <a:ext cx="63256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Has a guest list of programs allowed to send and receive data</a:t>
            </a:r>
            <a:endParaRPr lang="en-US" sz="1450" dirty="0"/>
          </a:p>
        </p:txBody>
      </p:sp>
      <p:sp>
        <p:nvSpPr>
          <p:cNvPr id="6" name="Text 3"/>
          <p:cNvSpPr/>
          <p:nvPr/>
        </p:nvSpPr>
        <p:spPr>
          <a:xfrm>
            <a:off x="7554039" y="3442811"/>
            <a:ext cx="63256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Stops unknown programs from connecting to the internet</a:t>
            </a:r>
            <a:endParaRPr lang="en-US" sz="1450" dirty="0"/>
          </a:p>
        </p:txBody>
      </p:sp>
      <p:sp>
        <p:nvSpPr>
          <p:cNvPr id="7" name="Text 4"/>
          <p:cNvSpPr/>
          <p:nvPr/>
        </p:nvSpPr>
        <p:spPr>
          <a:xfrm>
            <a:off x="7554039" y="3812381"/>
            <a:ext cx="63256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Asks for permission when new programs try to connect</a:t>
            </a:r>
            <a:endParaRPr lang="en-US" sz="1450" dirty="0"/>
          </a:p>
        </p:txBody>
      </p:sp>
      <p:sp>
        <p:nvSpPr>
          <p:cNvPr id="8" name="Text 5"/>
          <p:cNvSpPr/>
          <p:nvPr/>
        </p:nvSpPr>
        <p:spPr>
          <a:xfrm>
            <a:off x="7554039" y="4181951"/>
            <a:ext cx="63256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Creates a barrier between your device and potential threats</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58309" y="963573"/>
            <a:ext cx="11458694"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5. Application Whitelisting: The Exclusive Guest List</a:t>
            </a:r>
            <a:endParaRPr lang="en-US" sz="3900" dirty="0"/>
          </a:p>
        </p:txBody>
      </p:sp>
      <p:sp>
        <p:nvSpPr>
          <p:cNvPr id="3" name="Text 1"/>
          <p:cNvSpPr/>
          <p:nvPr/>
        </p:nvSpPr>
        <p:spPr>
          <a:xfrm>
            <a:off x="758309" y="2042041"/>
            <a:ext cx="76832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is a very strict security policy. Instead of trying to block every "bad" app, it only allows a pre-approved list of "good" apps to run.</a:t>
            </a:r>
            <a:endParaRPr lang="en-US" sz="1450" dirty="0"/>
          </a:p>
        </p:txBody>
      </p:sp>
      <p:sp>
        <p:nvSpPr>
          <p:cNvPr id="4" name="Text 2"/>
          <p:cNvSpPr/>
          <p:nvPr/>
        </p:nvSpPr>
        <p:spPr>
          <a:xfrm>
            <a:off x="758309" y="2819162"/>
            <a:ext cx="76832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It's like having an </a:t>
            </a:r>
            <a:pPr algn="l" indent="0" marL="0">
              <a:lnSpc>
                <a:spcPts val="2350"/>
              </a:lnSpc>
              <a:buNone/>
            </a:pPr>
            <a:r>
              <a:rPr lang="en-US" sz="1450" b="1" dirty="0">
                <a:solidFill>
                  <a:srgbClr val="75BAE6"/>
                </a:solidFill>
                <a:latin typeface="Montserrat" pitchFamily="34" charset="0"/>
                <a:ea typeface="Montserrat" pitchFamily="34" charset="-122"/>
                <a:cs typeface="Montserrat" pitchFamily="34" charset="-120"/>
              </a:rPr>
              <a:t>exclusive party</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where only people on the list can get in. No one else, no exceptions.</a:t>
            </a:r>
            <a:endParaRPr lang="en-US" sz="1450" dirty="0"/>
          </a:p>
        </p:txBody>
      </p:sp>
      <p:sp>
        <p:nvSpPr>
          <p:cNvPr id="5" name="Text 3"/>
          <p:cNvSpPr/>
          <p:nvPr/>
        </p:nvSpPr>
        <p:spPr>
          <a:xfrm>
            <a:off x="758309" y="3596283"/>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Very effective at preventing unauthorized software</a:t>
            </a:r>
            <a:endParaRPr lang="en-US" sz="1450" dirty="0"/>
          </a:p>
        </p:txBody>
      </p:sp>
      <p:sp>
        <p:nvSpPr>
          <p:cNvPr id="6" name="Text 4"/>
          <p:cNvSpPr/>
          <p:nvPr/>
        </p:nvSpPr>
        <p:spPr>
          <a:xfrm>
            <a:off x="758309" y="3965853"/>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Can be tricky to manage if you need to install new software often</a:t>
            </a:r>
            <a:endParaRPr lang="en-US" sz="1450" dirty="0"/>
          </a:p>
        </p:txBody>
      </p:sp>
      <p:sp>
        <p:nvSpPr>
          <p:cNvPr id="7" name="Text 5"/>
          <p:cNvSpPr/>
          <p:nvPr/>
        </p:nvSpPr>
        <p:spPr>
          <a:xfrm>
            <a:off x="758309" y="4335423"/>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Creates a highly controlled environment</a:t>
            </a:r>
            <a:endParaRPr lang="en-US" sz="1450" dirty="0"/>
          </a:p>
        </p:txBody>
      </p:sp>
      <p:pic>
        <p:nvPicPr>
          <p:cNvPr id="8" name="Image 0" descr="preencoded.png">    </p:cNvPr>
          <p:cNvPicPr>
            <a:picLocks noChangeAspect="1"/>
          </p:cNvPicPr>
          <p:nvPr/>
        </p:nvPicPr>
        <p:blipFill>
          <a:blip r:embed="rId1"/>
          <a:stretch>
            <a:fillRect/>
          </a:stretch>
        </p:blipFill>
        <p:spPr>
          <a:xfrm>
            <a:off x="8911590" y="2084665"/>
            <a:ext cx="4968002" cy="496800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2025-09-09T19:14:21Z</dcterms:created>
  <dcterms:modified xsi:type="dcterms:W3CDTF">2025-09-09T19:14:21Z</dcterms:modified>
</cp:coreProperties>
</file>