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Barlow"/>
      <p:regular r:id="rId27"/>
    </p:embeddedFont>
    <p:embeddedFont>
      <p:font typeface="Barlow"/>
      <p:regular r:id="rId28"/>
    </p:embeddedFont>
    <p:embeddedFont>
      <p:font typeface="Barlow"/>
      <p:regular r:id="rId29"/>
    </p:embeddedFont>
    <p:embeddedFont>
      <p:font typeface="Barlow"/>
      <p:regular r:id="rId30"/>
    </p:embeddedFont>
    <p:embeddedFont>
      <p:font typeface="Montserrat"/>
      <p:regular r:id="rId31"/>
    </p:embeddedFont>
    <p:embeddedFont>
      <p:font typeface="Montserrat"/>
      <p:regular r:id="rId32"/>
    </p:embeddedFont>
    <p:embeddedFont>
      <p:font typeface="Montserrat"/>
      <p:regular r:id="rId33"/>
    </p:embeddedFont>
    <p:embeddedFont>
      <p:font typeface="Montserrat"/>
      <p:regular r:id="rId34"/>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 Id="rId31" Type="http://schemas.openxmlformats.org/officeDocument/2006/relationships/font" Target="fonts/font5.fntdata"/><Relationship Id="rId32" Type="http://schemas.openxmlformats.org/officeDocument/2006/relationships/font" Target="fonts/font6.fntdata"/><Relationship Id="rId33" Type="http://schemas.openxmlformats.org/officeDocument/2006/relationships/font" Target="fonts/font7.fntdata"/><Relationship Id="rId34" Type="http://schemas.openxmlformats.org/officeDocument/2006/relationships/font" Target="fonts/font8.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4FBFF"/>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6FF"/>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4FBFF"/>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E5F6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2.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3.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4.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slideLayout" Target="../slideLayouts/slideLayout16.xml"/><Relationship Id="rId5"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slideLayout" Target="../slideLayouts/slideLayout18.xml"/><Relationship Id="rId5"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slideLayout" Target="../slideLayouts/slideLayout19.xml"/><Relationship Id="rId6"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slideLayout" Target="../slideLayouts/slideLayout4.xml"/><Relationship Id="rId6"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4-10.png"/><Relationship Id="rId11" Type="http://schemas.openxmlformats.org/officeDocument/2006/relationships/slideLayout" Target="../slideLayouts/slideLayout5.xml"/><Relationship Id="rId1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slideLayout" Target="../slideLayouts/slideLayout7.xml"/><Relationship Id="rId5"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slideLayout" Target="../slideLayouts/slideLayout10.xml"/><Relationship Id="rId10"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2181106"/>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Governance, Risk &amp; Compliance + Certification Review</a:t>
            </a:r>
            <a:endParaRPr lang="en-US" sz="3900" dirty="0"/>
          </a:p>
        </p:txBody>
      </p:sp>
      <p:sp>
        <p:nvSpPr>
          <p:cNvPr id="4" name="Text 1"/>
          <p:cNvSpPr/>
          <p:nvPr/>
        </p:nvSpPr>
        <p:spPr>
          <a:xfrm>
            <a:off x="758309" y="3712488"/>
            <a:ext cx="762738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 the dynamic digital landscape, technical controls like firewalls are necessary but insufficient. </a:t>
            </a:r>
            <a:pPr algn="l" indent="0" marL="0">
              <a:lnSpc>
                <a:spcPts val="2350"/>
              </a:lnSpc>
              <a:buNone/>
            </a:pPr>
            <a:r>
              <a:rPr lang="en-US" sz="1450" dirty="0">
                <a:solidFill>
                  <a:srgbClr val="2589C9"/>
                </a:solidFill>
                <a:latin typeface="Montserrat" pitchFamily="34" charset="0"/>
                <a:ea typeface="Montserrat" pitchFamily="34" charset="-122"/>
                <a:cs typeface="Montserrat" pitchFamily="34" charset="-120"/>
              </a:rPr>
              <a:t>Governance, Risk, and Compliance (GRC)</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constitute the command structure that ensures cybersecurity activities align with business objectives and demonstrate due care to stakeholders.</a:t>
            </a:r>
            <a:endParaRPr lang="en-US" sz="1450" dirty="0"/>
          </a:p>
        </p:txBody>
      </p:sp>
      <p:sp>
        <p:nvSpPr>
          <p:cNvPr id="5" name="Text 2"/>
          <p:cNvSpPr/>
          <p:nvPr/>
        </p:nvSpPr>
        <p:spPr>
          <a:xfrm>
            <a:off x="758309" y="5138738"/>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This chapter deconstructs these critical concepts, providing foundational knowledge to understand, implement, and manage the principles that form the backbone of any mature security program.</a:t>
            </a:r>
            <a:endParaRPr lang="en-US" sz="14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2332673"/>
            <a:ext cx="7627382" cy="1247061"/>
          </a:xfrm>
          <a:prstGeom prst="rect">
            <a:avLst/>
          </a:prstGeom>
          <a:noFill/>
          <a:ln/>
        </p:spPr>
        <p:txBody>
          <a:bodyPr wrap="squar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WannaCry: Risk Management in Action</a:t>
            </a:r>
            <a:endParaRPr lang="en-US" sz="3900" dirty="0"/>
          </a:p>
        </p:txBody>
      </p:sp>
      <p:sp>
        <p:nvSpPr>
          <p:cNvPr id="4" name="Text 1"/>
          <p:cNvSpPr/>
          <p:nvPr/>
        </p:nvSpPr>
        <p:spPr>
          <a:xfrm>
            <a:off x="758309" y="3864054"/>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2017 WannaCry ransomware was a live-fire exercise in risk management consequences. Organizations that had </a:t>
            </a:r>
            <a:pPr algn="l" indent="0" marL="0">
              <a:lnSpc>
                <a:spcPts val="2350"/>
              </a:lnSpc>
              <a:buNone/>
            </a:pPr>
            <a:r>
              <a:rPr lang="en-US" sz="1450" dirty="0">
                <a:solidFill>
                  <a:srgbClr val="2589C9"/>
                </a:solidFill>
                <a:latin typeface="Montserrat" pitchFamily="34" charset="0"/>
                <a:ea typeface="Montserrat" pitchFamily="34" charset="-122"/>
                <a:cs typeface="Montserrat" pitchFamily="34" charset="-120"/>
              </a:rPr>
              <a:t>accepted</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the risk of unpatched systems or had ineffective patch management suffered direct impact.</a:t>
            </a:r>
            <a:endParaRPr lang="en-US" sz="1450" dirty="0"/>
          </a:p>
        </p:txBody>
      </p:sp>
      <p:sp>
        <p:nvSpPr>
          <p:cNvPr id="5" name="Text 2"/>
          <p:cNvSpPr/>
          <p:nvPr/>
        </p:nvSpPr>
        <p:spPr>
          <a:xfrm>
            <a:off x="758309" y="4987052"/>
            <a:ext cx="76273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Those that had properly </a:t>
            </a:r>
            <a:pPr algn="l" indent="0" marL="0">
              <a:lnSpc>
                <a:spcPts val="2350"/>
              </a:lnSpc>
              <a:buNone/>
            </a:pPr>
            <a:r>
              <a:rPr lang="en-US" sz="1450" dirty="0">
                <a:solidFill>
                  <a:srgbClr val="2589C9"/>
                </a:solidFill>
                <a:latin typeface="Montserrat" pitchFamily="34" charset="0"/>
                <a:ea typeface="Montserrat" pitchFamily="34" charset="-122"/>
                <a:cs typeface="Montserrat" pitchFamily="34" charset="-120"/>
              </a:rPr>
              <a:t>mitigated</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the risk by applying the MS17-010 patch months prior were unaffected. This perfectly illustrates the practical consequence of risk decisions and the importance of proactive risk treatment.</a:t>
            </a:r>
            <a:endParaRPr lang="en-US" sz="14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58309" y="694253"/>
            <a:ext cx="6742867"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Data Classification Framework</a:t>
            </a:r>
            <a:endParaRPr lang="en-US" sz="3900" dirty="0"/>
          </a:p>
        </p:txBody>
      </p:sp>
      <p:sp>
        <p:nvSpPr>
          <p:cNvPr id="3" name="Shape 1"/>
          <p:cNvSpPr/>
          <p:nvPr/>
        </p:nvSpPr>
        <p:spPr>
          <a:xfrm>
            <a:off x="758309" y="1696879"/>
            <a:ext cx="1639133" cy="1107758"/>
          </a:xfrm>
          <a:prstGeom prst="roundRect">
            <a:avLst>
              <a:gd name="adj" fmla="val 25671"/>
            </a:avLst>
          </a:prstGeom>
          <a:solidFill>
            <a:srgbClr val="D4E9F7"/>
          </a:solidFill>
          <a:ln w="7620">
            <a:solidFill>
              <a:srgbClr val="BACFDD"/>
            </a:solidFill>
            <a:prstDash val="solid"/>
          </a:ln>
        </p:spPr>
      </p:sp>
      <p:sp>
        <p:nvSpPr>
          <p:cNvPr id="4" name="Text 2"/>
          <p:cNvSpPr/>
          <p:nvPr/>
        </p:nvSpPr>
        <p:spPr>
          <a:xfrm>
            <a:off x="1444585" y="2084189"/>
            <a:ext cx="266581" cy="333137"/>
          </a:xfrm>
          <a:prstGeom prst="rect">
            <a:avLst/>
          </a:prstGeom>
          <a:noFill/>
          <a:ln/>
        </p:spPr>
        <p:txBody>
          <a:bodyPr wrap="none" lIns="0" tIns="0" rIns="0" bIns="0" rtlCol="0" anchor="t"/>
          <a:lstStyle/>
          <a:p>
            <a:pPr algn="ctr" indent="0" marL="0">
              <a:lnSpc>
                <a:spcPts val="3350"/>
              </a:lnSpc>
              <a:buNone/>
            </a:pPr>
            <a:r>
              <a:rPr lang="en-US" sz="2050" b="1" dirty="0">
                <a:solidFill>
                  <a:srgbClr val="384653"/>
                </a:solidFill>
                <a:latin typeface="Barlow Bold" pitchFamily="34" charset="0"/>
                <a:ea typeface="Barlow Bold" pitchFamily="34" charset="-122"/>
                <a:cs typeface="Barlow Bold" pitchFamily="34" charset="-120"/>
              </a:rPr>
              <a:t>1</a:t>
            </a:r>
            <a:endParaRPr lang="en-US" sz="2050" dirty="0"/>
          </a:p>
        </p:txBody>
      </p:sp>
      <p:sp>
        <p:nvSpPr>
          <p:cNvPr id="5" name="Text 3"/>
          <p:cNvSpPr/>
          <p:nvPr/>
        </p:nvSpPr>
        <p:spPr>
          <a:xfrm>
            <a:off x="2586990" y="188642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Public</a:t>
            </a:r>
            <a:endParaRPr lang="en-US" sz="1950" dirty="0"/>
          </a:p>
        </p:txBody>
      </p:sp>
      <p:sp>
        <p:nvSpPr>
          <p:cNvPr id="6" name="Text 4"/>
          <p:cNvSpPr/>
          <p:nvPr/>
        </p:nvSpPr>
        <p:spPr>
          <a:xfrm>
            <a:off x="2586990" y="2311837"/>
            <a:ext cx="5557718"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No impact if disclosed. Press releases, marketing materials.</a:t>
            </a:r>
            <a:endParaRPr lang="en-US" sz="1450" dirty="0"/>
          </a:p>
        </p:txBody>
      </p:sp>
      <p:sp>
        <p:nvSpPr>
          <p:cNvPr id="7" name="Shape 5"/>
          <p:cNvSpPr/>
          <p:nvPr/>
        </p:nvSpPr>
        <p:spPr>
          <a:xfrm>
            <a:off x="2492216" y="2795111"/>
            <a:ext cx="11285101" cy="11430"/>
          </a:xfrm>
          <a:prstGeom prst="roundRect">
            <a:avLst>
              <a:gd name="adj" fmla="val 2487920"/>
            </a:avLst>
          </a:prstGeom>
          <a:solidFill>
            <a:srgbClr val="BACFDD"/>
          </a:solidFill>
          <a:ln/>
        </p:spPr>
      </p:sp>
      <p:sp>
        <p:nvSpPr>
          <p:cNvPr id="8" name="Shape 6"/>
          <p:cNvSpPr/>
          <p:nvPr/>
        </p:nvSpPr>
        <p:spPr>
          <a:xfrm>
            <a:off x="758309" y="2899410"/>
            <a:ext cx="3278386" cy="1107758"/>
          </a:xfrm>
          <a:prstGeom prst="roundRect">
            <a:avLst>
              <a:gd name="adj" fmla="val 25671"/>
            </a:avLst>
          </a:prstGeom>
          <a:solidFill>
            <a:srgbClr val="D4E9F7"/>
          </a:solidFill>
          <a:ln w="7620">
            <a:solidFill>
              <a:srgbClr val="BACFDD"/>
            </a:solidFill>
            <a:prstDash val="solid"/>
          </a:ln>
        </p:spPr>
      </p:sp>
      <p:sp>
        <p:nvSpPr>
          <p:cNvPr id="9" name="Text 7"/>
          <p:cNvSpPr/>
          <p:nvPr/>
        </p:nvSpPr>
        <p:spPr>
          <a:xfrm>
            <a:off x="2264212" y="3286720"/>
            <a:ext cx="266581" cy="333137"/>
          </a:xfrm>
          <a:prstGeom prst="rect">
            <a:avLst/>
          </a:prstGeom>
          <a:noFill/>
          <a:ln/>
        </p:spPr>
        <p:txBody>
          <a:bodyPr wrap="none" lIns="0" tIns="0" rIns="0" bIns="0" rtlCol="0" anchor="t"/>
          <a:lstStyle/>
          <a:p>
            <a:pPr algn="ctr" indent="0" marL="0">
              <a:lnSpc>
                <a:spcPts val="3350"/>
              </a:lnSpc>
              <a:buNone/>
            </a:pPr>
            <a:r>
              <a:rPr lang="en-US" sz="2050" b="1" dirty="0">
                <a:solidFill>
                  <a:srgbClr val="384653"/>
                </a:solidFill>
                <a:latin typeface="Barlow Bold" pitchFamily="34" charset="0"/>
                <a:ea typeface="Barlow Bold" pitchFamily="34" charset="-122"/>
                <a:cs typeface="Barlow Bold" pitchFamily="34" charset="-120"/>
              </a:rPr>
              <a:t>2</a:t>
            </a:r>
            <a:endParaRPr lang="en-US" sz="2050" dirty="0"/>
          </a:p>
        </p:txBody>
      </p:sp>
      <p:sp>
        <p:nvSpPr>
          <p:cNvPr id="10" name="Text 8"/>
          <p:cNvSpPr/>
          <p:nvPr/>
        </p:nvSpPr>
        <p:spPr>
          <a:xfrm>
            <a:off x="4226243" y="308895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Internal Use</a:t>
            </a:r>
            <a:endParaRPr lang="en-US" sz="1950" dirty="0"/>
          </a:p>
        </p:txBody>
      </p:sp>
      <p:sp>
        <p:nvSpPr>
          <p:cNvPr id="11" name="Text 9"/>
          <p:cNvSpPr/>
          <p:nvPr/>
        </p:nvSpPr>
        <p:spPr>
          <a:xfrm>
            <a:off x="4226243" y="3514368"/>
            <a:ext cx="5790724"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Low impact if disclosed. Internal memos, operational policies.</a:t>
            </a:r>
            <a:endParaRPr lang="en-US" sz="1450" dirty="0"/>
          </a:p>
        </p:txBody>
      </p:sp>
      <p:sp>
        <p:nvSpPr>
          <p:cNvPr id="12" name="Shape 10"/>
          <p:cNvSpPr/>
          <p:nvPr/>
        </p:nvSpPr>
        <p:spPr>
          <a:xfrm>
            <a:off x="4131469" y="3997643"/>
            <a:ext cx="9645848" cy="11430"/>
          </a:xfrm>
          <a:prstGeom prst="roundRect">
            <a:avLst>
              <a:gd name="adj" fmla="val 2487920"/>
            </a:avLst>
          </a:prstGeom>
          <a:solidFill>
            <a:srgbClr val="BACFDD"/>
          </a:solidFill>
          <a:ln/>
        </p:spPr>
      </p:sp>
      <p:sp>
        <p:nvSpPr>
          <p:cNvPr id="13" name="Shape 11"/>
          <p:cNvSpPr/>
          <p:nvPr/>
        </p:nvSpPr>
        <p:spPr>
          <a:xfrm>
            <a:off x="758309" y="4101941"/>
            <a:ext cx="4917638" cy="1107758"/>
          </a:xfrm>
          <a:prstGeom prst="roundRect">
            <a:avLst>
              <a:gd name="adj" fmla="val 25671"/>
            </a:avLst>
          </a:prstGeom>
          <a:solidFill>
            <a:srgbClr val="D4E9F7"/>
          </a:solidFill>
          <a:ln w="7620">
            <a:solidFill>
              <a:srgbClr val="BACFDD"/>
            </a:solidFill>
            <a:prstDash val="solid"/>
          </a:ln>
        </p:spPr>
      </p:sp>
      <p:sp>
        <p:nvSpPr>
          <p:cNvPr id="14" name="Text 12"/>
          <p:cNvSpPr/>
          <p:nvPr/>
        </p:nvSpPr>
        <p:spPr>
          <a:xfrm>
            <a:off x="3083838" y="4489252"/>
            <a:ext cx="266581" cy="333137"/>
          </a:xfrm>
          <a:prstGeom prst="rect">
            <a:avLst/>
          </a:prstGeom>
          <a:noFill/>
          <a:ln/>
        </p:spPr>
        <p:txBody>
          <a:bodyPr wrap="none" lIns="0" tIns="0" rIns="0" bIns="0" rtlCol="0" anchor="t"/>
          <a:lstStyle/>
          <a:p>
            <a:pPr algn="ctr" indent="0" marL="0">
              <a:lnSpc>
                <a:spcPts val="3350"/>
              </a:lnSpc>
              <a:buNone/>
            </a:pPr>
            <a:r>
              <a:rPr lang="en-US" sz="2050" b="1" dirty="0">
                <a:solidFill>
                  <a:srgbClr val="384653"/>
                </a:solidFill>
                <a:latin typeface="Barlow Bold" pitchFamily="34" charset="0"/>
                <a:ea typeface="Barlow Bold" pitchFamily="34" charset="-122"/>
                <a:cs typeface="Barlow Bold" pitchFamily="34" charset="-120"/>
              </a:rPr>
              <a:t>3</a:t>
            </a:r>
            <a:endParaRPr lang="en-US" sz="2050" dirty="0"/>
          </a:p>
        </p:txBody>
      </p:sp>
      <p:sp>
        <p:nvSpPr>
          <p:cNvPr id="15" name="Text 13"/>
          <p:cNvSpPr/>
          <p:nvPr/>
        </p:nvSpPr>
        <p:spPr>
          <a:xfrm>
            <a:off x="5865495" y="429148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Confidential</a:t>
            </a:r>
            <a:endParaRPr lang="en-US" sz="1950" dirty="0"/>
          </a:p>
        </p:txBody>
      </p:sp>
      <p:sp>
        <p:nvSpPr>
          <p:cNvPr id="16" name="Text 14"/>
          <p:cNvSpPr/>
          <p:nvPr/>
        </p:nvSpPr>
        <p:spPr>
          <a:xfrm>
            <a:off x="5865495" y="4716899"/>
            <a:ext cx="6727388"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Moderate to high impact. Client lists, business plans, employee records.</a:t>
            </a:r>
            <a:endParaRPr lang="en-US" sz="1450" dirty="0"/>
          </a:p>
        </p:txBody>
      </p:sp>
      <p:sp>
        <p:nvSpPr>
          <p:cNvPr id="17" name="Shape 15"/>
          <p:cNvSpPr/>
          <p:nvPr/>
        </p:nvSpPr>
        <p:spPr>
          <a:xfrm>
            <a:off x="5770721" y="5200174"/>
            <a:ext cx="8006596" cy="11430"/>
          </a:xfrm>
          <a:prstGeom prst="roundRect">
            <a:avLst>
              <a:gd name="adj" fmla="val 2487920"/>
            </a:avLst>
          </a:prstGeom>
          <a:solidFill>
            <a:srgbClr val="BACFDD"/>
          </a:solidFill>
          <a:ln/>
        </p:spPr>
      </p:sp>
      <p:sp>
        <p:nvSpPr>
          <p:cNvPr id="18" name="Shape 16"/>
          <p:cNvSpPr/>
          <p:nvPr/>
        </p:nvSpPr>
        <p:spPr>
          <a:xfrm>
            <a:off x="758309" y="5304473"/>
            <a:ext cx="6556891" cy="1411010"/>
          </a:xfrm>
          <a:prstGeom prst="roundRect">
            <a:avLst>
              <a:gd name="adj" fmla="val 20154"/>
            </a:avLst>
          </a:prstGeom>
          <a:solidFill>
            <a:srgbClr val="D4E9F7"/>
          </a:solidFill>
          <a:ln w="7620">
            <a:solidFill>
              <a:srgbClr val="BACFDD"/>
            </a:solidFill>
            <a:prstDash val="solid"/>
          </a:ln>
        </p:spPr>
      </p:sp>
      <p:sp>
        <p:nvSpPr>
          <p:cNvPr id="19" name="Text 17"/>
          <p:cNvSpPr/>
          <p:nvPr/>
        </p:nvSpPr>
        <p:spPr>
          <a:xfrm>
            <a:off x="3903464" y="5843349"/>
            <a:ext cx="266581" cy="333137"/>
          </a:xfrm>
          <a:prstGeom prst="rect">
            <a:avLst/>
          </a:prstGeom>
          <a:noFill/>
          <a:ln/>
        </p:spPr>
        <p:txBody>
          <a:bodyPr wrap="none" lIns="0" tIns="0" rIns="0" bIns="0" rtlCol="0" anchor="t"/>
          <a:lstStyle/>
          <a:p>
            <a:pPr algn="ctr" indent="0" marL="0">
              <a:lnSpc>
                <a:spcPts val="3350"/>
              </a:lnSpc>
              <a:buNone/>
            </a:pPr>
            <a:r>
              <a:rPr lang="en-US" sz="2050" b="1" dirty="0">
                <a:solidFill>
                  <a:srgbClr val="384653"/>
                </a:solidFill>
                <a:latin typeface="Barlow Bold" pitchFamily="34" charset="0"/>
                <a:ea typeface="Barlow Bold" pitchFamily="34" charset="-122"/>
                <a:cs typeface="Barlow Bold" pitchFamily="34" charset="-120"/>
              </a:rPr>
              <a:t>4</a:t>
            </a:r>
            <a:endParaRPr lang="en-US" sz="2050" dirty="0"/>
          </a:p>
        </p:txBody>
      </p:sp>
      <p:sp>
        <p:nvSpPr>
          <p:cNvPr id="20" name="Text 18"/>
          <p:cNvSpPr/>
          <p:nvPr/>
        </p:nvSpPr>
        <p:spPr>
          <a:xfrm>
            <a:off x="7504748" y="549402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Restricted</a:t>
            </a:r>
            <a:endParaRPr lang="en-US" sz="1950" dirty="0"/>
          </a:p>
        </p:txBody>
      </p:sp>
      <p:sp>
        <p:nvSpPr>
          <p:cNvPr id="21" name="Text 19"/>
          <p:cNvSpPr/>
          <p:nvPr/>
        </p:nvSpPr>
        <p:spPr>
          <a:xfrm>
            <a:off x="7504748" y="5919430"/>
            <a:ext cx="6177796"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Severe impact. PHI, credit card data, source code. Protected by strict regulations.</a:t>
            </a:r>
            <a:endParaRPr lang="en-US" sz="1450" dirty="0"/>
          </a:p>
        </p:txBody>
      </p:sp>
      <p:sp>
        <p:nvSpPr>
          <p:cNvPr id="22" name="Text 20"/>
          <p:cNvSpPr/>
          <p:nvPr/>
        </p:nvSpPr>
        <p:spPr>
          <a:xfrm>
            <a:off x="758309" y="6928723"/>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Data classification categorizes information based on sensitivity and value to apply appropriate protective controls. Each level requires defined handling procedures for storage, transmission, access, and disposal.</a:t>
            </a:r>
            <a:endParaRPr lang="en-US" sz="145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235750"/>
            <a:ext cx="651736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Privacy Regulations Overview</a:t>
            </a:r>
            <a:endParaRPr lang="en-US" sz="3900" dirty="0"/>
          </a:p>
        </p:txBody>
      </p:sp>
      <p:sp>
        <p:nvSpPr>
          <p:cNvPr id="4" name="Text 1"/>
          <p:cNvSpPr/>
          <p:nvPr/>
        </p:nvSpPr>
        <p:spPr>
          <a:xfrm>
            <a:off x="758309" y="2333149"/>
            <a:ext cx="3582472" cy="623411"/>
          </a:xfrm>
          <a:prstGeom prst="rect">
            <a:avLst/>
          </a:prstGeom>
          <a:noFill/>
          <a:ln/>
        </p:spPr>
        <p:txBody>
          <a:bodyPr wrap="squar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GDPR (General Data Protection Regulation)</a:t>
            </a:r>
            <a:endParaRPr lang="en-US" sz="1950" dirty="0"/>
          </a:p>
        </p:txBody>
      </p:sp>
      <p:sp>
        <p:nvSpPr>
          <p:cNvPr id="5" name="Text 2"/>
          <p:cNvSpPr/>
          <p:nvPr/>
        </p:nvSpPr>
        <p:spPr>
          <a:xfrm>
            <a:off x="758309" y="3146108"/>
            <a:ext cx="3582472" cy="909757"/>
          </a:xfrm>
          <a:prstGeom prst="rect">
            <a:avLst/>
          </a:prstGeom>
          <a:noFill/>
          <a:ln/>
        </p:spPr>
        <p:txBody>
          <a:bodyPr wrap="squar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Scope: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Any organization processing personal data of EU individuals, regardless of location.</a:t>
            </a:r>
            <a:endParaRPr lang="en-US" sz="1450" dirty="0"/>
          </a:p>
        </p:txBody>
      </p:sp>
      <p:sp>
        <p:nvSpPr>
          <p:cNvPr id="6" name="Text 3"/>
          <p:cNvSpPr/>
          <p:nvPr/>
        </p:nvSpPr>
        <p:spPr>
          <a:xfrm>
            <a:off x="758309" y="4226481"/>
            <a:ext cx="3582472" cy="1213009"/>
          </a:xfrm>
          <a:prstGeom prst="rect">
            <a:avLst/>
          </a:prstGeom>
          <a:noFill/>
          <a:ln/>
        </p:spPr>
        <p:txBody>
          <a:bodyPr wrap="squar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Key Principles:</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Lawfulness, fairness, transparency, purpose limitation, data minimization, accuracy, storage limitation.</a:t>
            </a:r>
            <a:endParaRPr lang="en-US" sz="1450" dirty="0"/>
          </a:p>
        </p:txBody>
      </p:sp>
      <p:sp>
        <p:nvSpPr>
          <p:cNvPr id="7" name="Text 4"/>
          <p:cNvSpPr/>
          <p:nvPr/>
        </p:nvSpPr>
        <p:spPr>
          <a:xfrm>
            <a:off x="758309" y="5610106"/>
            <a:ext cx="3582472" cy="1213009"/>
          </a:xfrm>
          <a:prstGeom prst="rect">
            <a:avLst/>
          </a:prstGeom>
          <a:noFill/>
          <a:ln/>
        </p:spPr>
        <p:txBody>
          <a:bodyPr wrap="squar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Individual Rights:</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Access, rectification, erasure ("right to be forgotten"), data portability, and objection.</a:t>
            </a:r>
            <a:endParaRPr lang="en-US" sz="1450" dirty="0"/>
          </a:p>
        </p:txBody>
      </p:sp>
      <p:sp>
        <p:nvSpPr>
          <p:cNvPr id="8" name="Text 5"/>
          <p:cNvSpPr/>
          <p:nvPr/>
        </p:nvSpPr>
        <p:spPr>
          <a:xfrm>
            <a:off x="4810839" y="2333149"/>
            <a:ext cx="3582472" cy="935117"/>
          </a:xfrm>
          <a:prstGeom prst="rect">
            <a:avLst/>
          </a:prstGeom>
          <a:noFill/>
          <a:ln/>
        </p:spPr>
        <p:txBody>
          <a:bodyPr wrap="squar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HIPAA (Health Insurance Portability and Accountability Act)</a:t>
            </a:r>
            <a:endParaRPr lang="en-US" sz="1950" dirty="0"/>
          </a:p>
        </p:txBody>
      </p:sp>
      <p:sp>
        <p:nvSpPr>
          <p:cNvPr id="9" name="Text 6"/>
          <p:cNvSpPr/>
          <p:nvPr/>
        </p:nvSpPr>
        <p:spPr>
          <a:xfrm>
            <a:off x="4810839" y="3457813"/>
            <a:ext cx="3582472" cy="909757"/>
          </a:xfrm>
          <a:prstGeom prst="rect">
            <a:avLst/>
          </a:prstGeom>
          <a:noFill/>
          <a:ln/>
        </p:spPr>
        <p:txBody>
          <a:bodyPr wrap="squar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Scope: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U.S. covered entities (healthcare providers, health plans) and business associates.</a:t>
            </a:r>
            <a:endParaRPr lang="en-US" sz="1450" dirty="0"/>
          </a:p>
        </p:txBody>
      </p:sp>
      <p:sp>
        <p:nvSpPr>
          <p:cNvPr id="10" name="Text 7"/>
          <p:cNvSpPr/>
          <p:nvPr/>
        </p:nvSpPr>
        <p:spPr>
          <a:xfrm>
            <a:off x="4810839" y="4538186"/>
            <a:ext cx="3582472" cy="1213009"/>
          </a:xfrm>
          <a:prstGeom prst="rect">
            <a:avLst/>
          </a:prstGeom>
          <a:noFill/>
          <a:ln/>
        </p:spPr>
        <p:txBody>
          <a:bodyPr wrap="squar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The Rules:</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Privacy Rule (PHI protection), Security Rule (ePHI safeguards), Breach Notification Rule (reporting requirements).</a:t>
            </a:r>
            <a:endParaRPr lang="en-US" sz="14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758309" y="2202299"/>
            <a:ext cx="10460950"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Facebook-Cambridge Analytica: Privacy Failure</a:t>
            </a:r>
            <a:endParaRPr lang="en-US" sz="3900" dirty="0"/>
          </a:p>
        </p:txBody>
      </p:sp>
      <p:sp>
        <p:nvSpPr>
          <p:cNvPr id="3" name="Shape 1"/>
          <p:cNvSpPr/>
          <p:nvPr/>
        </p:nvSpPr>
        <p:spPr>
          <a:xfrm>
            <a:off x="758309" y="3489246"/>
            <a:ext cx="4244816" cy="2021443"/>
          </a:xfrm>
          <a:prstGeom prst="roundRect">
            <a:avLst>
              <a:gd name="adj" fmla="val 5428"/>
            </a:avLst>
          </a:prstGeom>
          <a:solidFill>
            <a:srgbClr val="E5F6FF"/>
          </a:solidFill>
          <a:ln/>
        </p:spPr>
      </p:sp>
      <p:pic>
        <p:nvPicPr>
          <p:cNvPr id="4" name="Image 0" descr="preencoded.png">    </p:cNvPr>
          <p:cNvPicPr>
            <a:picLocks noChangeAspect="1"/>
          </p:cNvPicPr>
          <p:nvPr/>
        </p:nvPicPr>
        <p:blipFill>
          <a:blip r:embed="rId1"/>
          <a:stretch>
            <a:fillRect/>
          </a:stretch>
        </p:blipFill>
        <p:spPr>
          <a:xfrm>
            <a:off x="758309" y="3466386"/>
            <a:ext cx="4244816" cy="91440"/>
          </a:xfrm>
          <a:prstGeom prst="rect">
            <a:avLst/>
          </a:prstGeom>
        </p:spPr>
      </p:pic>
      <p:pic>
        <p:nvPicPr>
          <p:cNvPr id="5" name="Image 1" descr="preencoded.png">    </p:cNvPr>
          <p:cNvPicPr>
            <a:picLocks noChangeAspect="1"/>
          </p:cNvPicPr>
          <p:nvPr/>
        </p:nvPicPr>
        <p:blipFill>
          <a:blip r:embed="rId2"/>
          <a:stretch>
            <a:fillRect/>
          </a:stretch>
        </p:blipFill>
        <p:spPr>
          <a:xfrm>
            <a:off x="2596396" y="3204924"/>
            <a:ext cx="568643" cy="568643"/>
          </a:xfrm>
          <a:prstGeom prst="rect">
            <a:avLst/>
          </a:prstGeom>
        </p:spPr>
      </p:pic>
      <p:sp>
        <p:nvSpPr>
          <p:cNvPr id="6" name="Text 2"/>
          <p:cNvSpPr/>
          <p:nvPr/>
        </p:nvSpPr>
        <p:spPr>
          <a:xfrm>
            <a:off x="2767013" y="3347085"/>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1</a:t>
            </a:r>
            <a:endParaRPr lang="en-US" sz="1750" dirty="0"/>
          </a:p>
        </p:txBody>
      </p:sp>
      <p:sp>
        <p:nvSpPr>
          <p:cNvPr id="7" name="Text 3"/>
          <p:cNvSpPr/>
          <p:nvPr/>
        </p:nvSpPr>
        <p:spPr>
          <a:xfrm>
            <a:off x="970717" y="3963114"/>
            <a:ext cx="2746772"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Data Minimization Failure</a:t>
            </a:r>
            <a:endParaRPr lang="en-US" sz="1950" dirty="0"/>
          </a:p>
        </p:txBody>
      </p:sp>
      <p:sp>
        <p:nvSpPr>
          <p:cNvPr id="8" name="Text 4"/>
          <p:cNvSpPr/>
          <p:nvPr/>
        </p:nvSpPr>
        <p:spPr>
          <a:xfrm>
            <a:off x="970717" y="4388525"/>
            <a:ext cx="3820001"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Collected more data than needed for the stated purpose, violating fundamental privacy principles.</a:t>
            </a:r>
            <a:endParaRPr lang="en-US" sz="1450" dirty="0"/>
          </a:p>
        </p:txBody>
      </p:sp>
      <p:sp>
        <p:nvSpPr>
          <p:cNvPr id="9" name="Shape 5"/>
          <p:cNvSpPr/>
          <p:nvPr/>
        </p:nvSpPr>
        <p:spPr>
          <a:xfrm>
            <a:off x="5192673" y="3489246"/>
            <a:ext cx="4244935" cy="2021443"/>
          </a:xfrm>
          <a:prstGeom prst="roundRect">
            <a:avLst>
              <a:gd name="adj" fmla="val 5428"/>
            </a:avLst>
          </a:prstGeom>
          <a:solidFill>
            <a:srgbClr val="E5F6FF"/>
          </a:solidFill>
          <a:ln/>
        </p:spPr>
      </p:sp>
      <p:pic>
        <p:nvPicPr>
          <p:cNvPr id="10" name="Image 2" descr="preencoded.png">    </p:cNvPr>
          <p:cNvPicPr>
            <a:picLocks noChangeAspect="1"/>
          </p:cNvPicPr>
          <p:nvPr/>
        </p:nvPicPr>
        <p:blipFill>
          <a:blip r:embed="rId3"/>
          <a:stretch>
            <a:fillRect/>
          </a:stretch>
        </p:blipFill>
        <p:spPr>
          <a:xfrm>
            <a:off x="5192673" y="3466386"/>
            <a:ext cx="4244935" cy="91440"/>
          </a:xfrm>
          <a:prstGeom prst="rect">
            <a:avLst/>
          </a:prstGeom>
        </p:spPr>
      </p:pic>
      <p:pic>
        <p:nvPicPr>
          <p:cNvPr id="11" name="Image 3" descr="preencoded.png">    </p:cNvPr>
          <p:cNvPicPr>
            <a:picLocks noChangeAspect="1"/>
          </p:cNvPicPr>
          <p:nvPr/>
        </p:nvPicPr>
        <p:blipFill>
          <a:blip r:embed="rId4"/>
          <a:stretch>
            <a:fillRect/>
          </a:stretch>
        </p:blipFill>
        <p:spPr>
          <a:xfrm>
            <a:off x="7030760" y="3204924"/>
            <a:ext cx="568643" cy="568643"/>
          </a:xfrm>
          <a:prstGeom prst="rect">
            <a:avLst/>
          </a:prstGeom>
        </p:spPr>
      </p:pic>
      <p:sp>
        <p:nvSpPr>
          <p:cNvPr id="12" name="Text 6"/>
          <p:cNvSpPr/>
          <p:nvPr/>
        </p:nvSpPr>
        <p:spPr>
          <a:xfrm>
            <a:off x="7201376" y="3347085"/>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2</a:t>
            </a:r>
            <a:endParaRPr lang="en-US" sz="1750" dirty="0"/>
          </a:p>
        </p:txBody>
      </p:sp>
      <p:sp>
        <p:nvSpPr>
          <p:cNvPr id="13" name="Text 7"/>
          <p:cNvSpPr/>
          <p:nvPr/>
        </p:nvSpPr>
        <p:spPr>
          <a:xfrm>
            <a:off x="5405080" y="3963114"/>
            <a:ext cx="2801660"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Transparency Breakdown</a:t>
            </a:r>
            <a:endParaRPr lang="en-US" sz="1950" dirty="0"/>
          </a:p>
        </p:txBody>
      </p:sp>
      <p:sp>
        <p:nvSpPr>
          <p:cNvPr id="14" name="Text 8"/>
          <p:cNvSpPr/>
          <p:nvPr/>
        </p:nvSpPr>
        <p:spPr>
          <a:xfrm>
            <a:off x="5405080" y="4388525"/>
            <a:ext cx="3820120"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Lack of transparency in third-party data sharing arrangements with app developers.</a:t>
            </a:r>
            <a:endParaRPr lang="en-US" sz="1450" dirty="0"/>
          </a:p>
        </p:txBody>
      </p:sp>
      <p:sp>
        <p:nvSpPr>
          <p:cNvPr id="15" name="Shape 9"/>
          <p:cNvSpPr/>
          <p:nvPr/>
        </p:nvSpPr>
        <p:spPr>
          <a:xfrm>
            <a:off x="9627156" y="3489246"/>
            <a:ext cx="4244816" cy="2021443"/>
          </a:xfrm>
          <a:prstGeom prst="roundRect">
            <a:avLst>
              <a:gd name="adj" fmla="val 5428"/>
            </a:avLst>
          </a:prstGeom>
          <a:solidFill>
            <a:srgbClr val="E5F6FF"/>
          </a:solidFill>
          <a:ln/>
        </p:spPr>
      </p:sp>
      <p:pic>
        <p:nvPicPr>
          <p:cNvPr id="16" name="Image 4" descr="preencoded.png">    </p:cNvPr>
          <p:cNvPicPr>
            <a:picLocks noChangeAspect="1"/>
          </p:cNvPicPr>
          <p:nvPr/>
        </p:nvPicPr>
        <p:blipFill>
          <a:blip r:embed="rId5"/>
          <a:stretch>
            <a:fillRect/>
          </a:stretch>
        </p:blipFill>
        <p:spPr>
          <a:xfrm>
            <a:off x="9627156" y="3466386"/>
            <a:ext cx="4244816" cy="91440"/>
          </a:xfrm>
          <a:prstGeom prst="rect">
            <a:avLst/>
          </a:prstGeom>
        </p:spPr>
      </p:pic>
      <p:pic>
        <p:nvPicPr>
          <p:cNvPr id="17" name="Image 5" descr="preencoded.png">    </p:cNvPr>
          <p:cNvPicPr>
            <a:picLocks noChangeAspect="1"/>
          </p:cNvPicPr>
          <p:nvPr/>
        </p:nvPicPr>
        <p:blipFill>
          <a:blip r:embed="rId6"/>
          <a:stretch>
            <a:fillRect/>
          </a:stretch>
        </p:blipFill>
        <p:spPr>
          <a:xfrm>
            <a:off x="11465243" y="3204924"/>
            <a:ext cx="568643" cy="568643"/>
          </a:xfrm>
          <a:prstGeom prst="rect">
            <a:avLst/>
          </a:prstGeom>
        </p:spPr>
      </p:pic>
      <p:sp>
        <p:nvSpPr>
          <p:cNvPr id="18" name="Text 10"/>
          <p:cNvSpPr/>
          <p:nvPr/>
        </p:nvSpPr>
        <p:spPr>
          <a:xfrm>
            <a:off x="11635859" y="3347085"/>
            <a:ext cx="227409" cy="284321"/>
          </a:xfrm>
          <a:prstGeom prst="rect">
            <a:avLst/>
          </a:prstGeom>
          <a:noFill/>
          <a:ln/>
        </p:spPr>
        <p:txBody>
          <a:bodyPr wrap="none" lIns="0" tIns="0" rIns="0" bIns="0" rtlCol="0" anchor="t"/>
          <a:lstStyle/>
          <a:p>
            <a:pPr algn="l" indent="0" marL="0">
              <a:lnSpc>
                <a:spcPts val="2850"/>
              </a:lnSpc>
              <a:buNone/>
            </a:pPr>
            <a:r>
              <a:rPr lang="en-US" sz="1750" b="1" dirty="0">
                <a:solidFill>
                  <a:srgbClr val="000000"/>
                </a:solidFill>
                <a:latin typeface="Barlow Bold" pitchFamily="34" charset="0"/>
                <a:ea typeface="Barlow Bold" pitchFamily="34" charset="-122"/>
                <a:cs typeface="Barlow Bold" pitchFamily="34" charset="-120"/>
              </a:rPr>
              <a:t>3</a:t>
            </a:r>
            <a:endParaRPr lang="en-US" sz="1750" dirty="0"/>
          </a:p>
        </p:txBody>
      </p:sp>
      <p:sp>
        <p:nvSpPr>
          <p:cNvPr id="19" name="Text 11"/>
          <p:cNvSpPr/>
          <p:nvPr/>
        </p:nvSpPr>
        <p:spPr>
          <a:xfrm>
            <a:off x="9839563" y="3963114"/>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Consent Mechanisms</a:t>
            </a:r>
            <a:endParaRPr lang="en-US" sz="1950" dirty="0"/>
          </a:p>
        </p:txBody>
      </p:sp>
      <p:sp>
        <p:nvSpPr>
          <p:cNvPr id="20" name="Text 12"/>
          <p:cNvSpPr/>
          <p:nvPr/>
        </p:nvSpPr>
        <p:spPr>
          <a:xfrm>
            <a:off x="9839563" y="4388525"/>
            <a:ext cx="3820001"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Inadequate user consent mechanisms for data collection and sharing practices.</a:t>
            </a:r>
            <a:endParaRPr lang="en-US" sz="1450" dirty="0"/>
          </a:p>
        </p:txBody>
      </p:sp>
      <p:sp>
        <p:nvSpPr>
          <p:cNvPr id="21" name="Text 13"/>
          <p:cNvSpPr/>
          <p:nvPr/>
        </p:nvSpPr>
        <p:spPr>
          <a:xfrm>
            <a:off x="758309" y="5723930"/>
            <a:ext cx="1311378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Result: </a:t>
            </a:r>
            <a:pPr algn="l" indent="0" marL="0">
              <a:lnSpc>
                <a:spcPts val="2350"/>
              </a:lnSpc>
              <a:buNone/>
            </a:pPr>
            <a:r>
              <a:rPr lang="en-US" sz="1450" dirty="0">
                <a:solidFill>
                  <a:srgbClr val="2589C9"/>
                </a:solidFill>
                <a:latin typeface="Montserrat" pitchFamily="34" charset="0"/>
                <a:ea typeface="Montserrat" pitchFamily="34" charset="-122"/>
                <a:cs typeface="Montserrat" pitchFamily="34" charset="-120"/>
              </a:rPr>
              <a:t>$5 billion FTC fine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and global reputational damage, proving that privacy failures have severe financial and business consequences.</a:t>
            </a:r>
            <a:endParaRPr lang="en-US" sz="145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758309" y="2322314"/>
            <a:ext cx="921877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Business Continuity vs. Disaster Recovery</a:t>
            </a:r>
            <a:endParaRPr lang="en-US" sz="3900" dirty="0"/>
          </a:p>
        </p:txBody>
      </p:sp>
      <p:sp>
        <p:nvSpPr>
          <p:cNvPr id="3" name="Shape 1"/>
          <p:cNvSpPr/>
          <p:nvPr/>
        </p:nvSpPr>
        <p:spPr>
          <a:xfrm>
            <a:off x="758309" y="3324939"/>
            <a:ext cx="13113782" cy="2582347"/>
          </a:xfrm>
          <a:prstGeom prst="roundRect">
            <a:avLst>
              <a:gd name="adj" fmla="val 11012"/>
            </a:avLst>
          </a:prstGeom>
          <a:solidFill>
            <a:srgbClr val="D4E9F7"/>
          </a:solidFill>
          <a:ln w="7620">
            <a:solidFill>
              <a:srgbClr val="BACFDD"/>
            </a:solidFill>
            <a:prstDash val="solid"/>
          </a:ln>
        </p:spPr>
      </p:sp>
      <p:sp>
        <p:nvSpPr>
          <p:cNvPr id="4" name="Shape 2"/>
          <p:cNvSpPr/>
          <p:nvPr/>
        </p:nvSpPr>
        <p:spPr>
          <a:xfrm>
            <a:off x="765929" y="3332559"/>
            <a:ext cx="6549271" cy="2567107"/>
          </a:xfrm>
          <a:prstGeom prst="roundRect">
            <a:avLst>
              <a:gd name="adj" fmla="val 11077"/>
            </a:avLst>
          </a:prstGeom>
          <a:solidFill>
            <a:srgbClr val="D4E9F7"/>
          </a:solidFill>
          <a:ln/>
        </p:spPr>
      </p:sp>
      <p:sp>
        <p:nvSpPr>
          <p:cNvPr id="5" name="Text 3"/>
          <p:cNvSpPr/>
          <p:nvPr/>
        </p:nvSpPr>
        <p:spPr>
          <a:xfrm>
            <a:off x="955477" y="3522107"/>
            <a:ext cx="2716054"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Business Continuity (BC)</a:t>
            </a:r>
            <a:endParaRPr lang="en-US" sz="1950" dirty="0"/>
          </a:p>
        </p:txBody>
      </p:sp>
      <p:sp>
        <p:nvSpPr>
          <p:cNvPr id="6" name="Text 4"/>
          <p:cNvSpPr/>
          <p:nvPr/>
        </p:nvSpPr>
        <p:spPr>
          <a:xfrm>
            <a:off x="955477" y="3947517"/>
            <a:ext cx="6170176"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Keeping the </a:t>
            </a:r>
            <a:pPr algn="l" indent="0" marL="0">
              <a:lnSpc>
                <a:spcPts val="2350"/>
              </a:lnSpc>
              <a:buNone/>
            </a:pPr>
            <a:r>
              <a:rPr lang="en-US" sz="1450" i="1" dirty="0">
                <a:solidFill>
                  <a:srgbClr val="384653"/>
                </a:solidFill>
                <a:latin typeface="Montserrat" pitchFamily="34" charset="0"/>
                <a:ea typeface="Montserrat" pitchFamily="34" charset="-122"/>
                <a:cs typeface="Montserrat" pitchFamily="34" charset="-120"/>
              </a:rPr>
              <a:t>business</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running during disruptions. Focuses on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people and processes</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sp>
        <p:nvSpPr>
          <p:cNvPr id="7" name="Text 5"/>
          <p:cNvSpPr/>
          <p:nvPr/>
        </p:nvSpPr>
        <p:spPr>
          <a:xfrm>
            <a:off x="955477" y="4667726"/>
            <a:ext cx="6170176"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Using paper forms if computers are down</a:t>
            </a:r>
            <a:endParaRPr lang="en-US" sz="1450" dirty="0"/>
          </a:p>
        </p:txBody>
      </p:sp>
      <p:sp>
        <p:nvSpPr>
          <p:cNvPr id="8" name="Text 6"/>
          <p:cNvSpPr/>
          <p:nvPr/>
        </p:nvSpPr>
        <p:spPr>
          <a:xfrm>
            <a:off x="955477" y="5037296"/>
            <a:ext cx="6170176"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Work-from-home strategies</a:t>
            </a:r>
            <a:endParaRPr lang="en-US" sz="1450" dirty="0"/>
          </a:p>
        </p:txBody>
      </p:sp>
      <p:sp>
        <p:nvSpPr>
          <p:cNvPr id="9" name="Text 7"/>
          <p:cNvSpPr/>
          <p:nvPr/>
        </p:nvSpPr>
        <p:spPr>
          <a:xfrm>
            <a:off x="955477" y="5406866"/>
            <a:ext cx="6170176"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Alternative communication methods</a:t>
            </a:r>
            <a:endParaRPr lang="en-US" sz="1450" dirty="0"/>
          </a:p>
        </p:txBody>
      </p:sp>
      <p:sp>
        <p:nvSpPr>
          <p:cNvPr id="10" name="Shape 8"/>
          <p:cNvSpPr/>
          <p:nvPr/>
        </p:nvSpPr>
        <p:spPr>
          <a:xfrm>
            <a:off x="7315200" y="3332559"/>
            <a:ext cx="6549271" cy="2567107"/>
          </a:xfrm>
          <a:prstGeom prst="rect">
            <a:avLst/>
          </a:prstGeom>
          <a:solidFill>
            <a:srgbClr val="D4E9F7"/>
          </a:solidFill>
          <a:ln/>
        </p:spPr>
      </p:sp>
      <p:sp>
        <p:nvSpPr>
          <p:cNvPr id="11" name="Shape 9"/>
          <p:cNvSpPr/>
          <p:nvPr/>
        </p:nvSpPr>
        <p:spPr>
          <a:xfrm>
            <a:off x="7315200" y="3332559"/>
            <a:ext cx="22860" cy="2567107"/>
          </a:xfrm>
          <a:prstGeom prst="roundRect">
            <a:avLst>
              <a:gd name="adj" fmla="val 1243960"/>
            </a:avLst>
          </a:prstGeom>
          <a:solidFill>
            <a:srgbClr val="BACFDD"/>
          </a:solidFill>
          <a:ln/>
        </p:spPr>
      </p:sp>
      <p:sp>
        <p:nvSpPr>
          <p:cNvPr id="12" name="Text 10"/>
          <p:cNvSpPr/>
          <p:nvPr/>
        </p:nvSpPr>
        <p:spPr>
          <a:xfrm>
            <a:off x="7504748" y="3522107"/>
            <a:ext cx="2537103"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Disaster Recovery (DR)</a:t>
            </a:r>
            <a:endParaRPr lang="en-US" sz="1950" dirty="0"/>
          </a:p>
        </p:txBody>
      </p:sp>
      <p:sp>
        <p:nvSpPr>
          <p:cNvPr id="13" name="Text 11"/>
          <p:cNvSpPr/>
          <p:nvPr/>
        </p:nvSpPr>
        <p:spPr>
          <a:xfrm>
            <a:off x="7504748" y="3947517"/>
            <a:ext cx="6170176"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Getting the </a:t>
            </a:r>
            <a:pPr algn="l" indent="0" marL="0">
              <a:lnSpc>
                <a:spcPts val="2350"/>
              </a:lnSpc>
              <a:buNone/>
            </a:pPr>
            <a:r>
              <a:rPr lang="en-US" sz="1450" i="1" dirty="0">
                <a:solidFill>
                  <a:srgbClr val="384653"/>
                </a:solidFill>
                <a:latin typeface="Montserrat" pitchFamily="34" charset="0"/>
                <a:ea typeface="Montserrat" pitchFamily="34" charset="-122"/>
                <a:cs typeface="Montserrat" pitchFamily="34" charset="-120"/>
              </a:rPr>
              <a:t>technology</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back online. Focuses on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systems and data</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t>
            </a:r>
            <a:endParaRPr lang="en-US" sz="1450" dirty="0"/>
          </a:p>
        </p:txBody>
      </p:sp>
      <p:sp>
        <p:nvSpPr>
          <p:cNvPr id="14" name="Text 12"/>
          <p:cNvSpPr/>
          <p:nvPr/>
        </p:nvSpPr>
        <p:spPr>
          <a:xfrm>
            <a:off x="7504748" y="4667726"/>
            <a:ext cx="6170176"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Server restoration procedures</a:t>
            </a:r>
            <a:endParaRPr lang="en-US" sz="1450" dirty="0"/>
          </a:p>
        </p:txBody>
      </p:sp>
      <p:sp>
        <p:nvSpPr>
          <p:cNvPr id="15" name="Text 13"/>
          <p:cNvSpPr/>
          <p:nvPr/>
        </p:nvSpPr>
        <p:spPr>
          <a:xfrm>
            <a:off x="7504748" y="5037296"/>
            <a:ext cx="6170176"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Data backup recovery</a:t>
            </a:r>
            <a:endParaRPr lang="en-US" sz="1450" dirty="0"/>
          </a:p>
        </p:txBody>
      </p:sp>
      <p:sp>
        <p:nvSpPr>
          <p:cNvPr id="16" name="Text 14"/>
          <p:cNvSpPr/>
          <p:nvPr/>
        </p:nvSpPr>
        <p:spPr>
          <a:xfrm>
            <a:off x="7504748" y="5406866"/>
            <a:ext cx="6170176"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Network infrastructure rebuild</a:t>
            </a:r>
            <a:endParaRPr lang="en-US" sz="14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758309" y="2438876"/>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Key BC/DR Metrics</a:t>
            </a:r>
            <a:endParaRPr lang="en-US" sz="3900" dirty="0"/>
          </a:p>
        </p:txBody>
      </p:sp>
      <p:pic>
        <p:nvPicPr>
          <p:cNvPr id="3" name="Image 0" descr="preencoded.png">    </p:cNvPr>
          <p:cNvPicPr>
            <a:picLocks noChangeAspect="1"/>
          </p:cNvPicPr>
          <p:nvPr/>
        </p:nvPicPr>
        <p:blipFill>
          <a:blip r:embed="rId1"/>
          <a:stretch>
            <a:fillRect/>
          </a:stretch>
        </p:blipFill>
        <p:spPr>
          <a:xfrm>
            <a:off x="758309" y="3441502"/>
            <a:ext cx="473869" cy="473869"/>
          </a:xfrm>
          <a:prstGeom prst="rect">
            <a:avLst/>
          </a:prstGeom>
        </p:spPr>
      </p:pic>
      <p:sp>
        <p:nvSpPr>
          <p:cNvPr id="4" name="Text 1"/>
          <p:cNvSpPr/>
          <p:nvPr/>
        </p:nvSpPr>
        <p:spPr>
          <a:xfrm>
            <a:off x="758309" y="4152305"/>
            <a:ext cx="34087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Business Impact Analysis (BIA)</a:t>
            </a:r>
            <a:endParaRPr lang="en-US" sz="1950" dirty="0"/>
          </a:p>
        </p:txBody>
      </p:sp>
      <p:sp>
        <p:nvSpPr>
          <p:cNvPr id="5" name="Text 2"/>
          <p:cNvSpPr/>
          <p:nvPr/>
        </p:nvSpPr>
        <p:spPr>
          <a:xfrm>
            <a:off x="758309" y="4577715"/>
            <a:ext cx="4213265"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Foundational step identifying critical business functions, dependencies, and impacts of downtime. Establishes Maximum Tolerable Downtime (MTD).</a:t>
            </a:r>
            <a:endParaRPr lang="en-US" sz="1450" dirty="0"/>
          </a:p>
        </p:txBody>
      </p:sp>
      <p:pic>
        <p:nvPicPr>
          <p:cNvPr id="6" name="Image 1" descr="preencoded.png">    </p:cNvPr>
          <p:cNvPicPr>
            <a:picLocks noChangeAspect="1"/>
          </p:cNvPicPr>
          <p:nvPr/>
        </p:nvPicPr>
        <p:blipFill>
          <a:blip r:embed="rId2"/>
          <a:stretch>
            <a:fillRect/>
          </a:stretch>
        </p:blipFill>
        <p:spPr>
          <a:xfrm>
            <a:off x="5208508" y="3441502"/>
            <a:ext cx="473869" cy="473869"/>
          </a:xfrm>
          <a:prstGeom prst="rect">
            <a:avLst/>
          </a:prstGeom>
        </p:spPr>
      </p:pic>
      <p:sp>
        <p:nvSpPr>
          <p:cNvPr id="7" name="Text 3"/>
          <p:cNvSpPr/>
          <p:nvPr/>
        </p:nvSpPr>
        <p:spPr>
          <a:xfrm>
            <a:off x="5208508" y="4152305"/>
            <a:ext cx="3398996"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Recovery Time Objective (RTO)</a:t>
            </a:r>
            <a:endParaRPr lang="en-US" sz="1950" dirty="0"/>
          </a:p>
        </p:txBody>
      </p:sp>
      <p:sp>
        <p:nvSpPr>
          <p:cNvPr id="8" name="Text 4"/>
          <p:cNvSpPr/>
          <p:nvPr/>
        </p:nvSpPr>
        <p:spPr>
          <a:xfrm>
            <a:off x="5208508" y="4577715"/>
            <a:ext cx="4213265"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Target time to restore business processes after disruption. Example: "CRM system must be back online within 4 hours."</a:t>
            </a:r>
            <a:endParaRPr lang="en-US" sz="1450" dirty="0"/>
          </a:p>
        </p:txBody>
      </p:sp>
      <p:pic>
        <p:nvPicPr>
          <p:cNvPr id="9" name="Image 2" descr="preencoded.png">    </p:cNvPr>
          <p:cNvPicPr>
            <a:picLocks noChangeAspect="1"/>
          </p:cNvPicPr>
          <p:nvPr/>
        </p:nvPicPr>
        <p:blipFill>
          <a:blip r:embed="rId3"/>
          <a:stretch>
            <a:fillRect/>
          </a:stretch>
        </p:blipFill>
        <p:spPr>
          <a:xfrm>
            <a:off x="9658707" y="3441502"/>
            <a:ext cx="473869" cy="473869"/>
          </a:xfrm>
          <a:prstGeom prst="rect">
            <a:avLst/>
          </a:prstGeom>
        </p:spPr>
      </p:pic>
      <p:sp>
        <p:nvSpPr>
          <p:cNvPr id="10" name="Text 5"/>
          <p:cNvSpPr/>
          <p:nvPr/>
        </p:nvSpPr>
        <p:spPr>
          <a:xfrm>
            <a:off x="9658707" y="4152305"/>
            <a:ext cx="343292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Recovery Point Objective (RPO)</a:t>
            </a:r>
            <a:endParaRPr lang="en-US" sz="1950" dirty="0"/>
          </a:p>
        </p:txBody>
      </p:sp>
      <p:sp>
        <p:nvSpPr>
          <p:cNvPr id="11" name="Text 6"/>
          <p:cNvSpPr/>
          <p:nvPr/>
        </p:nvSpPr>
        <p:spPr>
          <a:xfrm>
            <a:off x="9658707" y="4577715"/>
            <a:ext cx="4213384"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Maximum acceptable data loss measured in time. Dictates backup frequency. Example: 1-hour RPO requires hourly backups.</a:t>
            </a:r>
            <a:endParaRPr lang="en-US" sz="14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636157"/>
            <a:ext cx="747760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BC/DR Implementation Strategies</a:t>
            </a:r>
            <a:endParaRPr lang="en-US" sz="3900" dirty="0"/>
          </a:p>
        </p:txBody>
      </p:sp>
      <p:sp>
        <p:nvSpPr>
          <p:cNvPr id="4" name="Shape 1"/>
          <p:cNvSpPr/>
          <p:nvPr/>
        </p:nvSpPr>
        <p:spPr>
          <a:xfrm>
            <a:off x="971550" y="2544008"/>
            <a:ext cx="22860" cy="4049316"/>
          </a:xfrm>
          <a:prstGeom prst="roundRect">
            <a:avLst>
              <a:gd name="adj" fmla="val 1243960"/>
            </a:avLst>
          </a:prstGeom>
          <a:solidFill>
            <a:srgbClr val="BACFDD"/>
          </a:solidFill>
          <a:ln/>
        </p:spPr>
      </p:sp>
      <p:sp>
        <p:nvSpPr>
          <p:cNvPr id="5" name="Shape 2"/>
          <p:cNvSpPr/>
          <p:nvPr/>
        </p:nvSpPr>
        <p:spPr>
          <a:xfrm>
            <a:off x="1161931" y="2745819"/>
            <a:ext cx="568643" cy="22860"/>
          </a:xfrm>
          <a:prstGeom prst="roundRect">
            <a:avLst>
              <a:gd name="adj" fmla="val 1243960"/>
            </a:avLst>
          </a:prstGeom>
          <a:solidFill>
            <a:srgbClr val="BACFDD"/>
          </a:solidFill>
          <a:ln/>
        </p:spPr>
      </p:sp>
      <p:sp>
        <p:nvSpPr>
          <p:cNvPr id="6" name="Shape 3"/>
          <p:cNvSpPr/>
          <p:nvPr/>
        </p:nvSpPr>
        <p:spPr>
          <a:xfrm>
            <a:off x="758309" y="2544008"/>
            <a:ext cx="426482" cy="426482"/>
          </a:xfrm>
          <a:prstGeom prst="roundRect">
            <a:avLst>
              <a:gd name="adj" fmla="val 66678"/>
            </a:avLst>
          </a:prstGeom>
          <a:solidFill>
            <a:srgbClr val="D4E9F7"/>
          </a:solidFill>
          <a:ln w="7620">
            <a:solidFill>
              <a:srgbClr val="BACFDD"/>
            </a:solidFill>
            <a:prstDash val="solid"/>
          </a:ln>
        </p:spPr>
      </p:sp>
      <p:sp>
        <p:nvSpPr>
          <p:cNvPr id="7" name="Text 4"/>
          <p:cNvSpPr/>
          <p:nvPr/>
        </p:nvSpPr>
        <p:spPr>
          <a:xfrm>
            <a:off x="821888" y="2570202"/>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1</a:t>
            </a:r>
            <a:endParaRPr lang="en-US" sz="2350" dirty="0"/>
          </a:p>
        </p:txBody>
      </p:sp>
      <p:sp>
        <p:nvSpPr>
          <p:cNvPr id="8" name="Text 5"/>
          <p:cNvSpPr/>
          <p:nvPr/>
        </p:nvSpPr>
        <p:spPr>
          <a:xfrm>
            <a:off x="1919407" y="260913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Backup Strategy</a:t>
            </a:r>
            <a:endParaRPr lang="en-US" sz="1950" dirty="0"/>
          </a:p>
        </p:txBody>
      </p:sp>
      <p:sp>
        <p:nvSpPr>
          <p:cNvPr id="9" name="Text 6"/>
          <p:cNvSpPr/>
          <p:nvPr/>
        </p:nvSpPr>
        <p:spPr>
          <a:xfrm>
            <a:off x="1919407" y="3034546"/>
            <a:ext cx="646628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Follow the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3-2-1 Rule: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3 copies of data, on 2 different media, with 1 copy stored offsite.</a:t>
            </a:r>
            <a:endParaRPr lang="en-US" sz="1450" dirty="0"/>
          </a:p>
        </p:txBody>
      </p:sp>
      <p:sp>
        <p:nvSpPr>
          <p:cNvPr id="10" name="Shape 7"/>
          <p:cNvSpPr/>
          <p:nvPr/>
        </p:nvSpPr>
        <p:spPr>
          <a:xfrm>
            <a:off x="1161931" y="4221956"/>
            <a:ext cx="568643" cy="22860"/>
          </a:xfrm>
          <a:prstGeom prst="roundRect">
            <a:avLst>
              <a:gd name="adj" fmla="val 1243960"/>
            </a:avLst>
          </a:prstGeom>
          <a:solidFill>
            <a:srgbClr val="BACFDD"/>
          </a:solidFill>
          <a:ln/>
        </p:spPr>
      </p:sp>
      <p:sp>
        <p:nvSpPr>
          <p:cNvPr id="11" name="Shape 8"/>
          <p:cNvSpPr/>
          <p:nvPr/>
        </p:nvSpPr>
        <p:spPr>
          <a:xfrm>
            <a:off x="758309" y="4020145"/>
            <a:ext cx="426482" cy="426482"/>
          </a:xfrm>
          <a:prstGeom prst="roundRect">
            <a:avLst>
              <a:gd name="adj" fmla="val 66678"/>
            </a:avLst>
          </a:prstGeom>
          <a:solidFill>
            <a:srgbClr val="D4E9F7"/>
          </a:solidFill>
          <a:ln w="7620">
            <a:solidFill>
              <a:srgbClr val="BACFDD"/>
            </a:solidFill>
            <a:prstDash val="solid"/>
          </a:ln>
        </p:spPr>
      </p:sp>
      <p:sp>
        <p:nvSpPr>
          <p:cNvPr id="12" name="Text 9"/>
          <p:cNvSpPr/>
          <p:nvPr/>
        </p:nvSpPr>
        <p:spPr>
          <a:xfrm>
            <a:off x="821888" y="4046339"/>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2</a:t>
            </a:r>
            <a:endParaRPr lang="en-US" sz="2350" dirty="0"/>
          </a:p>
        </p:txBody>
      </p:sp>
      <p:sp>
        <p:nvSpPr>
          <p:cNvPr id="13" name="Text 10"/>
          <p:cNvSpPr/>
          <p:nvPr/>
        </p:nvSpPr>
        <p:spPr>
          <a:xfrm>
            <a:off x="1919407" y="4085273"/>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Site Selection</a:t>
            </a:r>
            <a:endParaRPr lang="en-US" sz="1950" dirty="0"/>
          </a:p>
        </p:txBody>
      </p:sp>
      <p:sp>
        <p:nvSpPr>
          <p:cNvPr id="14" name="Text 11"/>
          <p:cNvSpPr/>
          <p:nvPr/>
        </p:nvSpPr>
        <p:spPr>
          <a:xfrm>
            <a:off x="1919407" y="4510683"/>
            <a:ext cx="6466284" cy="606504"/>
          </a:xfrm>
          <a:prstGeom prst="rect">
            <a:avLst/>
          </a:prstGeom>
          <a:noFill/>
          <a:ln/>
        </p:spPr>
        <p:txBody>
          <a:bodyPr wrap="square" lIns="0" tIns="0" rIns="0" bIns="0" rtlCol="0" anchor="t"/>
          <a:lstStyle/>
          <a:p>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Hot Site: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Fully operational, ready in minutes.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Warm Site: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Has infrastructure, needs data. </a:t>
            </a:r>
            <a:pPr algn="l" indent="0" marL="0">
              <a:lnSpc>
                <a:spcPts val="2350"/>
              </a:lnSpc>
              <a:buNone/>
            </a:pPr>
            <a:r>
              <a:rPr lang="en-US" sz="1450" b="1" dirty="0">
                <a:solidFill>
                  <a:srgbClr val="384653"/>
                </a:solidFill>
                <a:latin typeface="Montserrat" pitchFamily="34" charset="0"/>
                <a:ea typeface="Montserrat" pitchFamily="34" charset="-122"/>
                <a:cs typeface="Montserrat" pitchFamily="34" charset="-120"/>
              </a:rPr>
              <a:t>Cold Site:</a:t>
            </a:r>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 Space and power only.</a:t>
            </a:r>
            <a:endParaRPr lang="en-US" sz="1450" dirty="0"/>
          </a:p>
        </p:txBody>
      </p:sp>
      <p:sp>
        <p:nvSpPr>
          <p:cNvPr id="15" name="Shape 12"/>
          <p:cNvSpPr/>
          <p:nvPr/>
        </p:nvSpPr>
        <p:spPr>
          <a:xfrm>
            <a:off x="1161931" y="5698093"/>
            <a:ext cx="568643" cy="22860"/>
          </a:xfrm>
          <a:prstGeom prst="roundRect">
            <a:avLst>
              <a:gd name="adj" fmla="val 1243960"/>
            </a:avLst>
          </a:prstGeom>
          <a:solidFill>
            <a:srgbClr val="BACFDD"/>
          </a:solidFill>
          <a:ln/>
        </p:spPr>
      </p:sp>
      <p:sp>
        <p:nvSpPr>
          <p:cNvPr id="16" name="Shape 13"/>
          <p:cNvSpPr/>
          <p:nvPr/>
        </p:nvSpPr>
        <p:spPr>
          <a:xfrm>
            <a:off x="758309" y="5496282"/>
            <a:ext cx="426482" cy="426482"/>
          </a:xfrm>
          <a:prstGeom prst="roundRect">
            <a:avLst>
              <a:gd name="adj" fmla="val 66678"/>
            </a:avLst>
          </a:prstGeom>
          <a:solidFill>
            <a:srgbClr val="D4E9F7"/>
          </a:solidFill>
          <a:ln w="7620">
            <a:solidFill>
              <a:srgbClr val="BACFDD"/>
            </a:solidFill>
            <a:prstDash val="solid"/>
          </a:ln>
        </p:spPr>
      </p:sp>
      <p:sp>
        <p:nvSpPr>
          <p:cNvPr id="17" name="Text 14"/>
          <p:cNvSpPr/>
          <p:nvPr/>
        </p:nvSpPr>
        <p:spPr>
          <a:xfrm>
            <a:off x="821888" y="5522476"/>
            <a:ext cx="299323" cy="374094"/>
          </a:xfrm>
          <a:prstGeom prst="rect">
            <a:avLst/>
          </a:prstGeom>
          <a:noFill/>
          <a:ln/>
        </p:spPr>
        <p:txBody>
          <a:bodyPr wrap="none" lIns="0" tIns="0" rIns="0" bIns="0" rtlCol="0" anchor="t"/>
          <a:lstStyle/>
          <a:p>
            <a:pPr algn="ctr" indent="0" marL="0">
              <a:lnSpc>
                <a:spcPts val="2350"/>
              </a:lnSpc>
              <a:buNone/>
            </a:pPr>
            <a:r>
              <a:rPr lang="en-US" sz="2350" b="1" dirty="0">
                <a:solidFill>
                  <a:srgbClr val="384653"/>
                </a:solidFill>
                <a:latin typeface="Barlow Bold" pitchFamily="34" charset="0"/>
                <a:ea typeface="Barlow Bold" pitchFamily="34" charset="-122"/>
                <a:cs typeface="Barlow Bold" pitchFamily="34" charset="-120"/>
              </a:rPr>
              <a:t>3</a:t>
            </a:r>
            <a:endParaRPr lang="en-US" sz="2350" dirty="0"/>
          </a:p>
        </p:txBody>
      </p:sp>
      <p:sp>
        <p:nvSpPr>
          <p:cNvPr id="18" name="Text 15"/>
          <p:cNvSpPr/>
          <p:nvPr/>
        </p:nvSpPr>
        <p:spPr>
          <a:xfrm>
            <a:off x="1919407" y="556140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Testing Protocols</a:t>
            </a:r>
            <a:endParaRPr lang="en-US" sz="1950" dirty="0"/>
          </a:p>
        </p:txBody>
      </p:sp>
      <p:sp>
        <p:nvSpPr>
          <p:cNvPr id="19" name="Text 16"/>
          <p:cNvSpPr/>
          <p:nvPr/>
        </p:nvSpPr>
        <p:spPr>
          <a:xfrm>
            <a:off x="1919407" y="5986820"/>
            <a:ext cx="6466284"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Plans are useless if untested. Conduct tabletop exercises and full-scale simulations for validation.</a:t>
            </a:r>
            <a:endParaRPr lang="en-US" sz="14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Text 0"/>
          <p:cNvSpPr/>
          <p:nvPr/>
        </p:nvSpPr>
        <p:spPr>
          <a:xfrm>
            <a:off x="758309" y="2322790"/>
            <a:ext cx="8019455"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Delta Airlines: DR Failure Case Study</a:t>
            </a:r>
            <a:endParaRPr lang="en-US" sz="3900" dirty="0"/>
          </a:p>
        </p:txBody>
      </p:sp>
      <p:sp>
        <p:nvSpPr>
          <p:cNvPr id="3" name="Text 1"/>
          <p:cNvSpPr/>
          <p:nvPr/>
        </p:nvSpPr>
        <p:spPr>
          <a:xfrm>
            <a:off x="1042630" y="3538657"/>
            <a:ext cx="12829461"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small power outage at Delta's Atlanta data center led to cascading failure that grounded flights for days, costing over $150 million.</a:t>
            </a:r>
            <a:endParaRPr lang="en-US" sz="1450" dirty="0"/>
          </a:p>
        </p:txBody>
      </p:sp>
      <p:sp>
        <p:nvSpPr>
          <p:cNvPr id="4" name="Shape 2"/>
          <p:cNvSpPr/>
          <p:nvPr/>
        </p:nvSpPr>
        <p:spPr>
          <a:xfrm>
            <a:off x="758309" y="3325416"/>
            <a:ext cx="22860" cy="729734"/>
          </a:xfrm>
          <a:prstGeom prst="rect">
            <a:avLst/>
          </a:prstGeom>
          <a:solidFill>
            <a:srgbClr val="75BAE6"/>
          </a:solidFill>
          <a:ln/>
        </p:spPr>
      </p:sp>
      <p:pic>
        <p:nvPicPr>
          <p:cNvPr id="5" name="Image 0" descr="preencoded.png">    </p:cNvPr>
          <p:cNvPicPr>
            <a:picLocks noChangeAspect="1"/>
          </p:cNvPicPr>
          <p:nvPr/>
        </p:nvPicPr>
        <p:blipFill>
          <a:blip r:embed="rId1"/>
          <a:stretch>
            <a:fillRect/>
          </a:stretch>
        </p:blipFill>
        <p:spPr>
          <a:xfrm>
            <a:off x="829389" y="4238625"/>
            <a:ext cx="284321" cy="355402"/>
          </a:xfrm>
          <a:prstGeom prst="rect">
            <a:avLst/>
          </a:prstGeom>
        </p:spPr>
      </p:pic>
      <p:sp>
        <p:nvSpPr>
          <p:cNvPr id="6" name="Text 3"/>
          <p:cNvSpPr/>
          <p:nvPr/>
        </p:nvSpPr>
        <p:spPr>
          <a:xfrm>
            <a:off x="1374338" y="42683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Root Cause</a:t>
            </a:r>
            <a:endParaRPr lang="en-US" sz="1950" dirty="0"/>
          </a:p>
        </p:txBody>
      </p:sp>
      <p:sp>
        <p:nvSpPr>
          <p:cNvPr id="7" name="Text 4"/>
          <p:cNvSpPr/>
          <p:nvPr/>
        </p:nvSpPr>
        <p:spPr>
          <a:xfrm>
            <a:off x="1374338" y="4693801"/>
            <a:ext cx="3597235"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Failure in uninterruptible power supply (UPS) system with inadequate redundancy and failover processes.</a:t>
            </a:r>
            <a:endParaRPr lang="en-US" sz="1450" dirty="0"/>
          </a:p>
        </p:txBody>
      </p:sp>
      <p:pic>
        <p:nvPicPr>
          <p:cNvPr id="8" name="Image 1" descr="preencoded.png">    </p:cNvPr>
          <p:cNvPicPr>
            <a:picLocks noChangeAspect="1"/>
          </p:cNvPicPr>
          <p:nvPr/>
        </p:nvPicPr>
        <p:blipFill>
          <a:blip r:embed="rId2"/>
          <a:stretch>
            <a:fillRect/>
          </a:stretch>
        </p:blipFill>
        <p:spPr>
          <a:xfrm>
            <a:off x="5279588" y="4238625"/>
            <a:ext cx="284321" cy="355402"/>
          </a:xfrm>
          <a:prstGeom prst="rect">
            <a:avLst/>
          </a:prstGeom>
        </p:spPr>
      </p:pic>
      <p:sp>
        <p:nvSpPr>
          <p:cNvPr id="9" name="Text 5"/>
          <p:cNvSpPr/>
          <p:nvPr/>
        </p:nvSpPr>
        <p:spPr>
          <a:xfrm>
            <a:off x="5824537" y="42683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Gap</a:t>
            </a:r>
            <a:endParaRPr lang="en-US" sz="1950" dirty="0"/>
          </a:p>
        </p:txBody>
      </p:sp>
      <p:sp>
        <p:nvSpPr>
          <p:cNvPr id="10" name="Text 6"/>
          <p:cNvSpPr/>
          <p:nvPr/>
        </p:nvSpPr>
        <p:spPr>
          <a:xfrm>
            <a:off x="5824537" y="4693801"/>
            <a:ext cx="3597235"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Difference between having a DR plan (they likely had one) and having a tested, reliable DR capability (which they lacked).</a:t>
            </a:r>
            <a:endParaRPr lang="en-US" sz="1450" dirty="0"/>
          </a:p>
        </p:txBody>
      </p:sp>
      <p:pic>
        <p:nvPicPr>
          <p:cNvPr id="11" name="Image 2" descr="preencoded.png">    </p:cNvPr>
          <p:cNvPicPr>
            <a:picLocks noChangeAspect="1"/>
          </p:cNvPicPr>
          <p:nvPr/>
        </p:nvPicPr>
        <p:blipFill>
          <a:blip r:embed="rId3"/>
          <a:stretch>
            <a:fillRect/>
          </a:stretch>
        </p:blipFill>
        <p:spPr>
          <a:xfrm>
            <a:off x="9729788" y="4238625"/>
            <a:ext cx="284321" cy="355402"/>
          </a:xfrm>
          <a:prstGeom prst="rect">
            <a:avLst/>
          </a:prstGeom>
        </p:spPr>
      </p:pic>
      <p:sp>
        <p:nvSpPr>
          <p:cNvPr id="12" name="Text 7"/>
          <p:cNvSpPr/>
          <p:nvPr/>
        </p:nvSpPr>
        <p:spPr>
          <a:xfrm>
            <a:off x="10274737" y="426839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Lesson</a:t>
            </a:r>
            <a:endParaRPr lang="en-US" sz="1950" dirty="0"/>
          </a:p>
        </p:txBody>
      </p:sp>
      <p:sp>
        <p:nvSpPr>
          <p:cNvPr id="13" name="Text 8"/>
          <p:cNvSpPr/>
          <p:nvPr/>
        </p:nvSpPr>
        <p:spPr>
          <a:xfrm>
            <a:off x="10274737" y="4693801"/>
            <a:ext cx="3597354"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Regular testing and validation of DR procedures is essential for ensuring actual recovery capabilities match documented plans.</a:t>
            </a:r>
            <a:endParaRPr lang="en-US" sz="14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758309" y="1149072"/>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GRC Career Pathways</a:t>
            </a:r>
            <a:endParaRPr lang="en-US" sz="3900" dirty="0"/>
          </a:p>
        </p:txBody>
      </p:sp>
      <p:pic>
        <p:nvPicPr>
          <p:cNvPr id="3" name="Image 0" descr="preencoded.png">    </p:cNvPr>
          <p:cNvPicPr>
            <a:picLocks noChangeAspect="1"/>
          </p:cNvPicPr>
          <p:nvPr/>
        </p:nvPicPr>
        <p:blipFill>
          <a:blip r:embed="rId1"/>
          <a:stretch>
            <a:fillRect/>
          </a:stretch>
        </p:blipFill>
        <p:spPr>
          <a:xfrm>
            <a:off x="758309" y="2151698"/>
            <a:ext cx="3100745" cy="3100745"/>
          </a:xfrm>
          <a:prstGeom prst="rect">
            <a:avLst/>
          </a:prstGeom>
        </p:spPr>
      </p:pic>
      <p:sp>
        <p:nvSpPr>
          <p:cNvPr id="4" name="Text 1"/>
          <p:cNvSpPr/>
          <p:nvPr/>
        </p:nvSpPr>
        <p:spPr>
          <a:xfrm>
            <a:off x="758309" y="544199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GRC Analyst/Auditor</a:t>
            </a:r>
            <a:endParaRPr lang="en-US" sz="1950" dirty="0"/>
          </a:p>
        </p:txBody>
      </p:sp>
      <p:sp>
        <p:nvSpPr>
          <p:cNvPr id="5" name="Text 2"/>
          <p:cNvSpPr/>
          <p:nvPr/>
        </p:nvSpPr>
        <p:spPr>
          <a:xfrm>
            <a:off x="758309" y="5867400"/>
            <a:ext cx="3100745"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Conducts internal audits against frameworks, assesses controls, and documents compliance gaps.</a:t>
            </a:r>
            <a:endParaRPr lang="en-US" sz="1450" dirty="0"/>
          </a:p>
        </p:txBody>
      </p:sp>
      <p:pic>
        <p:nvPicPr>
          <p:cNvPr id="6" name="Image 1" descr="preencoded.png">    </p:cNvPr>
          <p:cNvPicPr>
            <a:picLocks noChangeAspect="1"/>
          </p:cNvPicPr>
          <p:nvPr/>
        </p:nvPicPr>
        <p:blipFill>
          <a:blip r:embed="rId2"/>
          <a:stretch>
            <a:fillRect/>
          </a:stretch>
        </p:blipFill>
        <p:spPr>
          <a:xfrm>
            <a:off x="4095988" y="2151698"/>
            <a:ext cx="3100745" cy="3100745"/>
          </a:xfrm>
          <a:prstGeom prst="rect">
            <a:avLst/>
          </a:prstGeom>
        </p:spPr>
      </p:pic>
      <p:sp>
        <p:nvSpPr>
          <p:cNvPr id="7" name="Text 3"/>
          <p:cNvSpPr/>
          <p:nvPr/>
        </p:nvSpPr>
        <p:spPr>
          <a:xfrm>
            <a:off x="4095988" y="544199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Compliance Officer</a:t>
            </a:r>
            <a:endParaRPr lang="en-US" sz="1950" dirty="0"/>
          </a:p>
        </p:txBody>
      </p:sp>
      <p:sp>
        <p:nvSpPr>
          <p:cNvPr id="8" name="Text 4"/>
          <p:cNvSpPr/>
          <p:nvPr/>
        </p:nvSpPr>
        <p:spPr>
          <a:xfrm>
            <a:off x="4095988" y="5867400"/>
            <a:ext cx="3100745"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Subject-matter expert on specific regulations (HIPAA, PCI) ensuring legal obligations are met.</a:t>
            </a:r>
            <a:endParaRPr lang="en-US" sz="1450" dirty="0"/>
          </a:p>
        </p:txBody>
      </p:sp>
      <p:pic>
        <p:nvPicPr>
          <p:cNvPr id="9" name="Image 2" descr="preencoded.png">    </p:cNvPr>
          <p:cNvPicPr>
            <a:picLocks noChangeAspect="1"/>
          </p:cNvPicPr>
          <p:nvPr/>
        </p:nvPicPr>
        <p:blipFill>
          <a:blip r:embed="rId3"/>
          <a:stretch>
            <a:fillRect/>
          </a:stretch>
        </p:blipFill>
        <p:spPr>
          <a:xfrm>
            <a:off x="7433667" y="2151698"/>
            <a:ext cx="3100745" cy="3100745"/>
          </a:xfrm>
          <a:prstGeom prst="rect">
            <a:avLst/>
          </a:prstGeom>
        </p:spPr>
      </p:pic>
      <p:sp>
        <p:nvSpPr>
          <p:cNvPr id="10" name="Text 5"/>
          <p:cNvSpPr/>
          <p:nvPr/>
        </p:nvSpPr>
        <p:spPr>
          <a:xfrm>
            <a:off x="7433667" y="5441990"/>
            <a:ext cx="3100268"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Risk Management Specialist</a:t>
            </a:r>
            <a:endParaRPr lang="en-US" sz="1950" dirty="0"/>
          </a:p>
        </p:txBody>
      </p:sp>
      <p:sp>
        <p:nvSpPr>
          <p:cNvPr id="11" name="Text 6"/>
          <p:cNvSpPr/>
          <p:nvPr/>
        </p:nvSpPr>
        <p:spPr>
          <a:xfrm>
            <a:off x="7433667" y="5867400"/>
            <a:ext cx="3100745"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Facilitates risk assessments, maintains risk registers, and helps business owners understand and treat risks.</a:t>
            </a:r>
            <a:endParaRPr lang="en-US" sz="1450" dirty="0"/>
          </a:p>
        </p:txBody>
      </p:sp>
      <p:pic>
        <p:nvPicPr>
          <p:cNvPr id="12" name="Image 3" descr="preencoded.png">    </p:cNvPr>
          <p:cNvPicPr>
            <a:picLocks noChangeAspect="1"/>
          </p:cNvPicPr>
          <p:nvPr/>
        </p:nvPicPr>
        <p:blipFill>
          <a:blip r:embed="rId4"/>
          <a:stretch>
            <a:fillRect/>
          </a:stretch>
        </p:blipFill>
        <p:spPr>
          <a:xfrm>
            <a:off x="10771346" y="2151698"/>
            <a:ext cx="3100745" cy="3100745"/>
          </a:xfrm>
          <a:prstGeom prst="rect">
            <a:avLst/>
          </a:prstGeom>
        </p:spPr>
      </p:pic>
      <p:sp>
        <p:nvSpPr>
          <p:cNvPr id="13" name="Text 7"/>
          <p:cNvSpPr/>
          <p:nvPr/>
        </p:nvSpPr>
        <p:spPr>
          <a:xfrm>
            <a:off x="10771346" y="544199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Data Privacy Officer</a:t>
            </a:r>
            <a:endParaRPr lang="en-US" sz="1950" dirty="0"/>
          </a:p>
        </p:txBody>
      </p:sp>
      <p:sp>
        <p:nvSpPr>
          <p:cNvPr id="14" name="Text 8"/>
          <p:cNvSpPr/>
          <p:nvPr/>
        </p:nvSpPr>
        <p:spPr>
          <a:xfrm>
            <a:off x="10771346" y="5867400"/>
            <a:ext cx="3100745"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Mandated role under GDPR for some organizations. Oversees data privacy strategy and implementation.</a:t>
            </a:r>
            <a:endParaRPr lang="en-US" sz="14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58309" y="1682591"/>
            <a:ext cx="49888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Essential GRC Skills</a:t>
            </a:r>
            <a:endParaRPr lang="en-US" sz="3900" dirty="0"/>
          </a:p>
        </p:txBody>
      </p:sp>
      <p:sp>
        <p:nvSpPr>
          <p:cNvPr id="3" name="Shape 1"/>
          <p:cNvSpPr/>
          <p:nvPr/>
        </p:nvSpPr>
        <p:spPr>
          <a:xfrm>
            <a:off x="758309" y="2685217"/>
            <a:ext cx="6462117" cy="1426250"/>
          </a:xfrm>
          <a:prstGeom prst="roundRect">
            <a:avLst>
              <a:gd name="adj" fmla="val 31901"/>
            </a:avLst>
          </a:prstGeom>
          <a:solidFill>
            <a:srgbClr val="D4E9F7"/>
          </a:solidFill>
          <a:ln w="7620">
            <a:solidFill>
              <a:srgbClr val="BACFDD"/>
            </a:solidFill>
            <a:prstDash val="solid"/>
          </a:ln>
        </p:spPr>
      </p:sp>
      <p:sp>
        <p:nvSpPr>
          <p:cNvPr id="4" name="Text 2"/>
          <p:cNvSpPr/>
          <p:nvPr/>
        </p:nvSpPr>
        <p:spPr>
          <a:xfrm>
            <a:off x="955477" y="2882384"/>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Communication</a:t>
            </a:r>
            <a:endParaRPr lang="en-US" sz="1950" dirty="0"/>
          </a:p>
        </p:txBody>
      </p:sp>
      <p:sp>
        <p:nvSpPr>
          <p:cNvPr id="5" name="Text 3"/>
          <p:cNvSpPr/>
          <p:nvPr/>
        </p:nvSpPr>
        <p:spPr>
          <a:xfrm>
            <a:off x="955477" y="3307794"/>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Strong written and verbal skills to translate technical issues into business risk language for stakeholders.</a:t>
            </a:r>
            <a:endParaRPr lang="en-US" sz="1450" dirty="0"/>
          </a:p>
        </p:txBody>
      </p:sp>
      <p:sp>
        <p:nvSpPr>
          <p:cNvPr id="6" name="Shape 4"/>
          <p:cNvSpPr/>
          <p:nvPr/>
        </p:nvSpPr>
        <p:spPr>
          <a:xfrm>
            <a:off x="7409974" y="2685217"/>
            <a:ext cx="6462117" cy="1426250"/>
          </a:xfrm>
          <a:prstGeom prst="roundRect">
            <a:avLst>
              <a:gd name="adj" fmla="val 31901"/>
            </a:avLst>
          </a:prstGeom>
          <a:solidFill>
            <a:srgbClr val="D4E9F7"/>
          </a:solidFill>
          <a:ln w="7620">
            <a:solidFill>
              <a:srgbClr val="BACFDD"/>
            </a:solidFill>
            <a:prstDash val="solid"/>
          </a:ln>
        </p:spPr>
      </p:sp>
      <p:sp>
        <p:nvSpPr>
          <p:cNvPr id="7" name="Text 5"/>
          <p:cNvSpPr/>
          <p:nvPr/>
        </p:nvSpPr>
        <p:spPr>
          <a:xfrm>
            <a:off x="7607141" y="2882384"/>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Analytical Thinking</a:t>
            </a:r>
            <a:endParaRPr lang="en-US" sz="1950" dirty="0"/>
          </a:p>
        </p:txBody>
      </p:sp>
      <p:sp>
        <p:nvSpPr>
          <p:cNvPr id="8" name="Text 6"/>
          <p:cNvSpPr/>
          <p:nvPr/>
        </p:nvSpPr>
        <p:spPr>
          <a:xfrm>
            <a:off x="7607141" y="3307794"/>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Ability to assess complex situations, identify patterns, and make data-driven recommendations.</a:t>
            </a:r>
            <a:endParaRPr lang="en-US" sz="1450" dirty="0"/>
          </a:p>
        </p:txBody>
      </p:sp>
      <p:sp>
        <p:nvSpPr>
          <p:cNvPr id="9" name="Shape 7"/>
          <p:cNvSpPr/>
          <p:nvPr/>
        </p:nvSpPr>
        <p:spPr>
          <a:xfrm>
            <a:off x="758309" y="4301014"/>
            <a:ext cx="6462117" cy="1426250"/>
          </a:xfrm>
          <a:prstGeom prst="roundRect">
            <a:avLst>
              <a:gd name="adj" fmla="val 31901"/>
            </a:avLst>
          </a:prstGeom>
          <a:solidFill>
            <a:srgbClr val="D4E9F7"/>
          </a:solidFill>
          <a:ln w="7620">
            <a:solidFill>
              <a:srgbClr val="BACFDD"/>
            </a:solidFill>
            <a:prstDash val="solid"/>
          </a:ln>
        </p:spPr>
      </p:sp>
      <p:sp>
        <p:nvSpPr>
          <p:cNvPr id="10" name="Text 8"/>
          <p:cNvSpPr/>
          <p:nvPr/>
        </p:nvSpPr>
        <p:spPr>
          <a:xfrm>
            <a:off x="955477" y="449818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Attention to Detail</a:t>
            </a:r>
            <a:endParaRPr lang="en-US" sz="1950" dirty="0"/>
          </a:p>
        </p:txBody>
      </p:sp>
      <p:sp>
        <p:nvSpPr>
          <p:cNvPr id="11" name="Text 9"/>
          <p:cNvSpPr/>
          <p:nvPr/>
        </p:nvSpPr>
        <p:spPr>
          <a:xfrm>
            <a:off x="955477" y="4923592"/>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Meticulous approach to documentation, compliance requirements, and regulatory obligations.</a:t>
            </a:r>
            <a:endParaRPr lang="en-US" sz="1450" dirty="0"/>
          </a:p>
        </p:txBody>
      </p:sp>
      <p:sp>
        <p:nvSpPr>
          <p:cNvPr id="12" name="Shape 10"/>
          <p:cNvSpPr/>
          <p:nvPr/>
        </p:nvSpPr>
        <p:spPr>
          <a:xfrm>
            <a:off x="7409974" y="4301014"/>
            <a:ext cx="6462117" cy="1426250"/>
          </a:xfrm>
          <a:prstGeom prst="roundRect">
            <a:avLst>
              <a:gd name="adj" fmla="val 31901"/>
            </a:avLst>
          </a:prstGeom>
          <a:solidFill>
            <a:srgbClr val="D4E9F7"/>
          </a:solidFill>
          <a:ln w="7620">
            <a:solidFill>
              <a:srgbClr val="BACFDD"/>
            </a:solidFill>
            <a:prstDash val="solid"/>
          </a:ln>
        </p:spPr>
      </p:sp>
      <p:sp>
        <p:nvSpPr>
          <p:cNvPr id="13" name="Text 11"/>
          <p:cNvSpPr/>
          <p:nvPr/>
        </p:nvSpPr>
        <p:spPr>
          <a:xfrm>
            <a:off x="7607141" y="4498181"/>
            <a:ext cx="2530554"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Framework Knowledge</a:t>
            </a:r>
            <a:endParaRPr lang="en-US" sz="1950" dirty="0"/>
          </a:p>
        </p:txBody>
      </p:sp>
      <p:sp>
        <p:nvSpPr>
          <p:cNvPr id="14" name="Text 12"/>
          <p:cNvSpPr/>
          <p:nvPr/>
        </p:nvSpPr>
        <p:spPr>
          <a:xfrm>
            <a:off x="7607141" y="4923592"/>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Deep understanding of frameworks (NIST, ISO) and regulations (GDPR, HIPAA) relevant to the industry.</a:t>
            </a:r>
            <a:endParaRPr lang="en-US" sz="1450" dirty="0"/>
          </a:p>
        </p:txBody>
      </p:sp>
      <p:sp>
        <p:nvSpPr>
          <p:cNvPr id="15" name="Text 13"/>
          <p:cNvSpPr/>
          <p:nvPr/>
        </p:nvSpPr>
        <p:spPr>
          <a:xfrm>
            <a:off x="758309" y="5940504"/>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GRC offers stable, in-demand career paths often serving as gateways to leadership roles like CISO, bridging technical security with business strategy.</a:t>
            </a:r>
            <a:endParaRPr lang="en-US" sz="14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58309" y="2187178"/>
            <a:ext cx="10928866"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Security Policies: The Organizational Constitution</a:t>
            </a:r>
            <a:endParaRPr lang="en-US" sz="3900" dirty="0"/>
          </a:p>
        </p:txBody>
      </p:sp>
      <p:sp>
        <p:nvSpPr>
          <p:cNvPr id="3" name="Shape 1"/>
          <p:cNvSpPr/>
          <p:nvPr/>
        </p:nvSpPr>
        <p:spPr>
          <a:xfrm>
            <a:off x="758309" y="3189803"/>
            <a:ext cx="4244816" cy="2032754"/>
          </a:xfrm>
          <a:prstGeom prst="roundRect">
            <a:avLst>
              <a:gd name="adj" fmla="val 13989"/>
            </a:avLst>
          </a:prstGeom>
          <a:solidFill>
            <a:srgbClr val="D4E9F7"/>
          </a:solidFill>
          <a:ln w="7620">
            <a:solidFill>
              <a:srgbClr val="BACFDD"/>
            </a:solidFill>
            <a:prstDash val="solid"/>
          </a:ln>
        </p:spPr>
      </p:sp>
      <p:sp>
        <p:nvSpPr>
          <p:cNvPr id="4" name="Text 2"/>
          <p:cNvSpPr/>
          <p:nvPr/>
        </p:nvSpPr>
        <p:spPr>
          <a:xfrm>
            <a:off x="955477" y="338697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Acceptable Use Policy</a:t>
            </a:r>
            <a:endParaRPr lang="en-US" sz="1950" dirty="0"/>
          </a:p>
        </p:txBody>
      </p:sp>
      <p:sp>
        <p:nvSpPr>
          <p:cNvPr id="5" name="Text 3"/>
          <p:cNvSpPr/>
          <p:nvPr/>
        </p:nvSpPr>
        <p:spPr>
          <a:xfrm>
            <a:off x="955477" y="3812381"/>
            <a:ext cx="3850481"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Defines boundaries for using company IT assets, explicitly stating prohibited activities and outlining monitoring practices for legal protection.</a:t>
            </a:r>
            <a:endParaRPr lang="en-US" sz="1450" dirty="0"/>
          </a:p>
        </p:txBody>
      </p:sp>
      <p:sp>
        <p:nvSpPr>
          <p:cNvPr id="6" name="Shape 4"/>
          <p:cNvSpPr/>
          <p:nvPr/>
        </p:nvSpPr>
        <p:spPr>
          <a:xfrm>
            <a:off x="5192673" y="3189803"/>
            <a:ext cx="4244935" cy="2032754"/>
          </a:xfrm>
          <a:prstGeom prst="roundRect">
            <a:avLst>
              <a:gd name="adj" fmla="val 13989"/>
            </a:avLst>
          </a:prstGeom>
          <a:solidFill>
            <a:srgbClr val="D4E9F7"/>
          </a:solidFill>
          <a:ln w="7620">
            <a:solidFill>
              <a:srgbClr val="BACFDD"/>
            </a:solidFill>
            <a:prstDash val="solid"/>
          </a:ln>
        </p:spPr>
      </p:sp>
      <p:sp>
        <p:nvSpPr>
          <p:cNvPr id="7" name="Text 5"/>
          <p:cNvSpPr/>
          <p:nvPr/>
        </p:nvSpPr>
        <p:spPr>
          <a:xfrm>
            <a:off x="5389840" y="338697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Password Policy</a:t>
            </a:r>
            <a:endParaRPr lang="en-US" sz="1950" dirty="0"/>
          </a:p>
        </p:txBody>
      </p:sp>
      <p:sp>
        <p:nvSpPr>
          <p:cNvPr id="8" name="Text 6"/>
          <p:cNvSpPr/>
          <p:nvPr/>
        </p:nvSpPr>
        <p:spPr>
          <a:xfrm>
            <a:off x="5389840" y="3812381"/>
            <a:ext cx="3850600"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Technical standard mandating complexity requirements, history restrictions, age limits, and secure storage as salted hashes.</a:t>
            </a:r>
            <a:endParaRPr lang="en-US" sz="1450" dirty="0"/>
          </a:p>
        </p:txBody>
      </p:sp>
      <p:sp>
        <p:nvSpPr>
          <p:cNvPr id="9" name="Shape 7"/>
          <p:cNvSpPr/>
          <p:nvPr/>
        </p:nvSpPr>
        <p:spPr>
          <a:xfrm>
            <a:off x="9627156" y="3189803"/>
            <a:ext cx="4244816" cy="2032754"/>
          </a:xfrm>
          <a:prstGeom prst="roundRect">
            <a:avLst>
              <a:gd name="adj" fmla="val 13989"/>
            </a:avLst>
          </a:prstGeom>
          <a:solidFill>
            <a:srgbClr val="D4E9F7"/>
          </a:solidFill>
          <a:ln w="7620">
            <a:solidFill>
              <a:srgbClr val="BACFDD"/>
            </a:solidFill>
            <a:prstDash val="solid"/>
          </a:ln>
        </p:spPr>
      </p:sp>
      <p:sp>
        <p:nvSpPr>
          <p:cNvPr id="10" name="Text 8"/>
          <p:cNvSpPr/>
          <p:nvPr/>
        </p:nvSpPr>
        <p:spPr>
          <a:xfrm>
            <a:off x="9824323" y="338697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Access Control Policy</a:t>
            </a:r>
            <a:endParaRPr lang="en-US" sz="1950" dirty="0"/>
          </a:p>
        </p:txBody>
      </p:sp>
      <p:sp>
        <p:nvSpPr>
          <p:cNvPr id="11" name="Text 9"/>
          <p:cNvSpPr/>
          <p:nvPr/>
        </p:nvSpPr>
        <p:spPr>
          <a:xfrm>
            <a:off x="9824323" y="3812381"/>
            <a:ext cx="3850481"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Enforces principle of least privilege and need-to-know, defining processes for granting, reviewing, and revoking system access.</a:t>
            </a:r>
            <a:endParaRPr lang="en-US" sz="1450" dirty="0"/>
          </a:p>
        </p:txBody>
      </p:sp>
      <p:sp>
        <p:nvSpPr>
          <p:cNvPr id="12" name="Text 10"/>
          <p:cNvSpPr/>
          <p:nvPr/>
        </p:nvSpPr>
        <p:spPr>
          <a:xfrm>
            <a:off x="758309" y="5435798"/>
            <a:ext cx="13113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Security policies are formal documents ratified by senior management that dictate the organization's stance on security. They serve as the constitution from which all procedures, standards, and guidelines derive their authority.</a:t>
            </a:r>
            <a:endParaRPr lang="en-US" sz="14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Text 0"/>
          <p:cNvSpPr/>
          <p:nvPr/>
        </p:nvSpPr>
        <p:spPr>
          <a:xfrm>
            <a:off x="758309" y="870823"/>
            <a:ext cx="640056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Key Takeaways: GRC Mastery</a:t>
            </a:r>
            <a:endParaRPr lang="en-US" sz="3900" dirty="0"/>
          </a:p>
        </p:txBody>
      </p:sp>
      <p:sp>
        <p:nvSpPr>
          <p:cNvPr id="3" name="Shape 1"/>
          <p:cNvSpPr/>
          <p:nvPr/>
        </p:nvSpPr>
        <p:spPr>
          <a:xfrm>
            <a:off x="758309" y="1873448"/>
            <a:ext cx="426482" cy="426482"/>
          </a:xfrm>
          <a:prstGeom prst="roundRect">
            <a:avLst>
              <a:gd name="adj" fmla="val 66678"/>
            </a:avLst>
          </a:prstGeom>
          <a:solidFill>
            <a:srgbClr val="D4E9F7"/>
          </a:solidFill>
          <a:ln w="7620">
            <a:solidFill>
              <a:srgbClr val="BACFDD"/>
            </a:solidFill>
            <a:prstDash val="solid"/>
          </a:ln>
        </p:spPr>
      </p:sp>
      <p:sp>
        <p:nvSpPr>
          <p:cNvPr id="4" name="Text 2"/>
          <p:cNvSpPr/>
          <p:nvPr/>
        </p:nvSpPr>
        <p:spPr>
          <a:xfrm>
            <a:off x="1374338" y="1938576"/>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GRC is Strategic</a:t>
            </a:r>
            <a:endParaRPr lang="en-US" sz="1950" dirty="0"/>
          </a:p>
        </p:txBody>
      </p:sp>
      <p:sp>
        <p:nvSpPr>
          <p:cNvPr id="5" name="Text 3"/>
          <p:cNvSpPr/>
          <p:nvPr/>
        </p:nvSpPr>
        <p:spPr>
          <a:xfrm>
            <a:off x="1374338" y="2363986"/>
            <a:ext cx="1249775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Essential bridge between business objectives and technical security implementation, not just compliance checkbox.</a:t>
            </a:r>
            <a:endParaRPr lang="en-US" sz="1450" dirty="0"/>
          </a:p>
        </p:txBody>
      </p:sp>
      <p:sp>
        <p:nvSpPr>
          <p:cNvPr id="6" name="Shape 4"/>
          <p:cNvSpPr/>
          <p:nvPr/>
        </p:nvSpPr>
        <p:spPr>
          <a:xfrm>
            <a:off x="758309" y="3046333"/>
            <a:ext cx="426482" cy="426482"/>
          </a:xfrm>
          <a:prstGeom prst="roundRect">
            <a:avLst>
              <a:gd name="adj" fmla="val 66678"/>
            </a:avLst>
          </a:prstGeom>
          <a:solidFill>
            <a:srgbClr val="D4E9F7"/>
          </a:solidFill>
          <a:ln w="7620">
            <a:solidFill>
              <a:srgbClr val="BACFDD"/>
            </a:solidFill>
            <a:prstDash val="solid"/>
          </a:ln>
        </p:spPr>
      </p:sp>
      <p:sp>
        <p:nvSpPr>
          <p:cNvPr id="7" name="Text 5"/>
          <p:cNvSpPr/>
          <p:nvPr/>
        </p:nvSpPr>
        <p:spPr>
          <a:xfrm>
            <a:off x="1374338" y="311146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Risk is Inevitable</a:t>
            </a:r>
            <a:endParaRPr lang="en-US" sz="1950" dirty="0"/>
          </a:p>
        </p:txBody>
      </p:sp>
      <p:sp>
        <p:nvSpPr>
          <p:cNvPr id="8" name="Text 6"/>
          <p:cNvSpPr/>
          <p:nvPr/>
        </p:nvSpPr>
        <p:spPr>
          <a:xfrm>
            <a:off x="1374338" y="3536871"/>
            <a:ext cx="1249775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Goal is intelligent risk management through identification, assessment, and treatment - not elimination.</a:t>
            </a:r>
            <a:endParaRPr lang="en-US" sz="1450" dirty="0"/>
          </a:p>
        </p:txBody>
      </p:sp>
      <p:sp>
        <p:nvSpPr>
          <p:cNvPr id="9" name="Shape 7"/>
          <p:cNvSpPr/>
          <p:nvPr/>
        </p:nvSpPr>
        <p:spPr>
          <a:xfrm>
            <a:off x="758309" y="4219218"/>
            <a:ext cx="426482" cy="426482"/>
          </a:xfrm>
          <a:prstGeom prst="roundRect">
            <a:avLst>
              <a:gd name="adj" fmla="val 66678"/>
            </a:avLst>
          </a:prstGeom>
          <a:solidFill>
            <a:srgbClr val="D4E9F7"/>
          </a:solidFill>
          <a:ln w="7620">
            <a:solidFill>
              <a:srgbClr val="BACFDD"/>
            </a:solidFill>
            <a:prstDash val="solid"/>
          </a:ln>
        </p:spPr>
      </p:sp>
      <p:sp>
        <p:nvSpPr>
          <p:cNvPr id="10" name="Text 8"/>
          <p:cNvSpPr/>
          <p:nvPr/>
        </p:nvSpPr>
        <p:spPr>
          <a:xfrm>
            <a:off x="1374338" y="4284345"/>
            <a:ext cx="2975372"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Frameworks are Blueprints</a:t>
            </a:r>
            <a:endParaRPr lang="en-US" sz="1950" dirty="0"/>
          </a:p>
        </p:txBody>
      </p:sp>
      <p:sp>
        <p:nvSpPr>
          <p:cNvPr id="11" name="Text 9"/>
          <p:cNvSpPr/>
          <p:nvPr/>
        </p:nvSpPr>
        <p:spPr>
          <a:xfrm>
            <a:off x="1374338" y="4709755"/>
            <a:ext cx="1249775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NIST CSF and ISO 27001 provide structured, customizable approaches to building cybersecurity programs.</a:t>
            </a:r>
            <a:endParaRPr lang="en-US" sz="1450" dirty="0"/>
          </a:p>
        </p:txBody>
      </p:sp>
      <p:sp>
        <p:nvSpPr>
          <p:cNvPr id="12" name="Shape 10"/>
          <p:cNvSpPr/>
          <p:nvPr/>
        </p:nvSpPr>
        <p:spPr>
          <a:xfrm>
            <a:off x="758309" y="5392103"/>
            <a:ext cx="426482" cy="426482"/>
          </a:xfrm>
          <a:prstGeom prst="roundRect">
            <a:avLst>
              <a:gd name="adj" fmla="val 66678"/>
            </a:avLst>
          </a:prstGeom>
          <a:solidFill>
            <a:srgbClr val="D4E9F7"/>
          </a:solidFill>
          <a:ln w="7620">
            <a:solidFill>
              <a:srgbClr val="BACFDD"/>
            </a:solidFill>
            <a:prstDash val="solid"/>
          </a:ln>
        </p:spPr>
      </p:sp>
      <p:sp>
        <p:nvSpPr>
          <p:cNvPr id="13" name="Text 11"/>
          <p:cNvSpPr/>
          <p:nvPr/>
        </p:nvSpPr>
        <p:spPr>
          <a:xfrm>
            <a:off x="1374338" y="545723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Privacy is Legal Right</a:t>
            </a:r>
            <a:endParaRPr lang="en-US" sz="1950" dirty="0"/>
          </a:p>
        </p:txBody>
      </p:sp>
      <p:sp>
        <p:nvSpPr>
          <p:cNvPr id="14" name="Text 12"/>
          <p:cNvSpPr/>
          <p:nvPr/>
        </p:nvSpPr>
        <p:spPr>
          <a:xfrm>
            <a:off x="1374338" y="5882640"/>
            <a:ext cx="1249775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GDPR and HIPAA have real enforcement teeth requiring transparency and accountability in personal data handling.</a:t>
            </a:r>
            <a:endParaRPr lang="en-US" sz="1450" dirty="0"/>
          </a:p>
        </p:txBody>
      </p:sp>
      <p:sp>
        <p:nvSpPr>
          <p:cNvPr id="15" name="Shape 13"/>
          <p:cNvSpPr/>
          <p:nvPr/>
        </p:nvSpPr>
        <p:spPr>
          <a:xfrm>
            <a:off x="758309" y="6564987"/>
            <a:ext cx="426482" cy="426482"/>
          </a:xfrm>
          <a:prstGeom prst="roundRect">
            <a:avLst>
              <a:gd name="adj" fmla="val 66678"/>
            </a:avLst>
          </a:prstGeom>
          <a:solidFill>
            <a:srgbClr val="D4E9F7"/>
          </a:solidFill>
          <a:ln w="7620">
            <a:solidFill>
              <a:srgbClr val="BACFDD"/>
            </a:solidFill>
            <a:prstDash val="solid"/>
          </a:ln>
        </p:spPr>
      </p:sp>
      <p:sp>
        <p:nvSpPr>
          <p:cNvPr id="16" name="Text 14"/>
          <p:cNvSpPr/>
          <p:nvPr/>
        </p:nvSpPr>
        <p:spPr>
          <a:xfrm>
            <a:off x="1374338" y="6630114"/>
            <a:ext cx="317384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Resilience is Non-Negotiable</a:t>
            </a:r>
            <a:endParaRPr lang="en-US" sz="1950" dirty="0"/>
          </a:p>
        </p:txBody>
      </p:sp>
      <p:sp>
        <p:nvSpPr>
          <p:cNvPr id="17" name="Text 15"/>
          <p:cNvSpPr/>
          <p:nvPr/>
        </p:nvSpPr>
        <p:spPr>
          <a:xfrm>
            <a:off x="1374338" y="7055525"/>
            <a:ext cx="12497752" cy="303252"/>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BC/DR planning with tested RTO and RPO metrics ensures organizational survival and recovery from disruptions.</a:t>
            </a:r>
            <a:endParaRPr lang="en-US" sz="14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648897"/>
            <a:ext cx="752201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Policy Implementation Framework</a:t>
            </a:r>
            <a:endParaRPr lang="en-US" sz="3900" dirty="0"/>
          </a:p>
        </p:txBody>
      </p:sp>
      <p:sp>
        <p:nvSpPr>
          <p:cNvPr id="4" name="Text 1"/>
          <p:cNvSpPr/>
          <p:nvPr/>
        </p:nvSpPr>
        <p:spPr>
          <a:xfrm>
            <a:off x="758309" y="2556748"/>
            <a:ext cx="189548" cy="236934"/>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Barlow Light" pitchFamily="34" charset="0"/>
                <a:ea typeface="Barlow Light" pitchFamily="34" charset="-122"/>
                <a:cs typeface="Barlow Light" pitchFamily="34" charset="-120"/>
              </a:rPr>
              <a:t>01</a:t>
            </a:r>
            <a:endParaRPr lang="en-US" sz="1450" dirty="0"/>
          </a:p>
        </p:txBody>
      </p:sp>
      <p:pic>
        <p:nvPicPr>
          <p:cNvPr id="5" name="Image 1" descr="preencoded.png">    </p:cNvPr>
          <p:cNvPicPr>
            <a:picLocks noChangeAspect="1"/>
          </p:cNvPicPr>
          <p:nvPr/>
        </p:nvPicPr>
        <p:blipFill>
          <a:blip r:embed="rId2"/>
          <a:stretch>
            <a:fillRect/>
          </a:stretch>
        </p:blipFill>
        <p:spPr>
          <a:xfrm>
            <a:off x="758309" y="2856071"/>
            <a:ext cx="3718917" cy="22860"/>
          </a:xfrm>
          <a:prstGeom prst="rect">
            <a:avLst/>
          </a:prstGeom>
        </p:spPr>
      </p:pic>
      <p:sp>
        <p:nvSpPr>
          <p:cNvPr id="6" name="Text 2"/>
          <p:cNvSpPr/>
          <p:nvPr/>
        </p:nvSpPr>
        <p:spPr>
          <a:xfrm>
            <a:off x="758309" y="2996565"/>
            <a:ext cx="2625090"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Training and Awareness</a:t>
            </a:r>
            <a:endParaRPr lang="en-US" sz="1950" dirty="0"/>
          </a:p>
        </p:txBody>
      </p:sp>
      <p:sp>
        <p:nvSpPr>
          <p:cNvPr id="7" name="Text 3"/>
          <p:cNvSpPr/>
          <p:nvPr/>
        </p:nvSpPr>
        <p:spPr>
          <a:xfrm>
            <a:off x="758309" y="3421975"/>
            <a:ext cx="3718917"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All employees must read and acknowledge understanding of key policies during onboarding and annually thereafter.</a:t>
            </a:r>
            <a:endParaRPr lang="en-US" sz="1450" dirty="0"/>
          </a:p>
        </p:txBody>
      </p:sp>
      <p:sp>
        <p:nvSpPr>
          <p:cNvPr id="8" name="Text 4"/>
          <p:cNvSpPr/>
          <p:nvPr/>
        </p:nvSpPr>
        <p:spPr>
          <a:xfrm>
            <a:off x="4666774" y="2556748"/>
            <a:ext cx="189548" cy="236934"/>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Barlow Light" pitchFamily="34" charset="0"/>
                <a:ea typeface="Barlow Light" pitchFamily="34" charset="-122"/>
                <a:cs typeface="Barlow Light" pitchFamily="34" charset="-120"/>
              </a:rPr>
              <a:t>02</a:t>
            </a:r>
            <a:endParaRPr lang="en-US" sz="1450" dirty="0"/>
          </a:p>
        </p:txBody>
      </p:sp>
      <p:pic>
        <p:nvPicPr>
          <p:cNvPr id="9" name="Image 2" descr="preencoded.png">    </p:cNvPr>
          <p:cNvPicPr>
            <a:picLocks noChangeAspect="1"/>
          </p:cNvPicPr>
          <p:nvPr/>
        </p:nvPicPr>
        <p:blipFill>
          <a:blip r:embed="rId3"/>
          <a:stretch>
            <a:fillRect/>
          </a:stretch>
        </p:blipFill>
        <p:spPr>
          <a:xfrm>
            <a:off x="4666774" y="2875002"/>
            <a:ext cx="3718917" cy="22860"/>
          </a:xfrm>
          <a:prstGeom prst="rect">
            <a:avLst/>
          </a:prstGeom>
        </p:spPr>
      </p:pic>
      <p:sp>
        <p:nvSpPr>
          <p:cNvPr id="10" name="Text 5"/>
          <p:cNvSpPr/>
          <p:nvPr/>
        </p:nvSpPr>
        <p:spPr>
          <a:xfrm>
            <a:off x="4666774" y="2996565"/>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Exceptions Process</a:t>
            </a:r>
            <a:endParaRPr lang="en-US" sz="1950" dirty="0"/>
          </a:p>
        </p:txBody>
      </p:sp>
      <p:sp>
        <p:nvSpPr>
          <p:cNvPr id="11" name="Text 6"/>
          <p:cNvSpPr/>
          <p:nvPr/>
        </p:nvSpPr>
        <p:spPr>
          <a:xfrm>
            <a:off x="4666774" y="3421975"/>
            <a:ext cx="3718917"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Formal process for handling policy exceptions, requiring risk assessment and management approval.</a:t>
            </a:r>
            <a:endParaRPr lang="en-US" sz="1450" dirty="0"/>
          </a:p>
        </p:txBody>
      </p:sp>
      <p:sp>
        <p:nvSpPr>
          <p:cNvPr id="12" name="Text 7"/>
          <p:cNvSpPr/>
          <p:nvPr/>
        </p:nvSpPr>
        <p:spPr>
          <a:xfrm>
            <a:off x="758309" y="4966692"/>
            <a:ext cx="189548" cy="236934"/>
          </a:xfrm>
          <a:prstGeom prst="rect">
            <a:avLst/>
          </a:prstGeom>
          <a:noFill/>
          <a:ln/>
        </p:spPr>
        <p:txBody>
          <a:bodyPr wrap="none" lIns="0" tIns="0" rIns="0" bIns="0" rtlCol="0" anchor="t"/>
          <a:lstStyle/>
          <a:p>
            <a:pPr algn="l" indent="0" marL="0">
              <a:lnSpc>
                <a:spcPts val="2350"/>
              </a:lnSpc>
              <a:buNone/>
            </a:pPr>
            <a:r>
              <a:rPr lang="en-US" sz="1450" dirty="0">
                <a:solidFill>
                  <a:srgbClr val="384653"/>
                </a:solidFill>
                <a:latin typeface="Barlow Light" pitchFamily="34" charset="0"/>
                <a:ea typeface="Barlow Light" pitchFamily="34" charset="-122"/>
                <a:cs typeface="Barlow Light" pitchFamily="34" charset="-120"/>
              </a:rPr>
              <a:t>03</a:t>
            </a:r>
            <a:endParaRPr lang="en-US" sz="1450" dirty="0"/>
          </a:p>
        </p:txBody>
      </p:sp>
      <p:pic>
        <p:nvPicPr>
          <p:cNvPr id="13" name="Image 3" descr="preencoded.png">    </p:cNvPr>
          <p:cNvPicPr>
            <a:picLocks noChangeAspect="1"/>
          </p:cNvPicPr>
          <p:nvPr/>
        </p:nvPicPr>
        <p:blipFill>
          <a:blip r:embed="rId4"/>
          <a:stretch>
            <a:fillRect/>
          </a:stretch>
        </p:blipFill>
        <p:spPr>
          <a:xfrm>
            <a:off x="758309" y="5247084"/>
            <a:ext cx="7627382" cy="22860"/>
          </a:xfrm>
          <a:prstGeom prst="rect">
            <a:avLst/>
          </a:prstGeom>
        </p:spPr>
      </p:pic>
      <p:sp>
        <p:nvSpPr>
          <p:cNvPr id="14" name="Text 8"/>
          <p:cNvSpPr/>
          <p:nvPr/>
        </p:nvSpPr>
        <p:spPr>
          <a:xfrm>
            <a:off x="758309" y="540650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Regular Review</a:t>
            </a:r>
            <a:endParaRPr lang="en-US" sz="1950" dirty="0"/>
          </a:p>
        </p:txBody>
      </p:sp>
      <p:sp>
        <p:nvSpPr>
          <p:cNvPr id="15" name="Text 9"/>
          <p:cNvSpPr/>
          <p:nvPr/>
        </p:nvSpPr>
        <p:spPr>
          <a:xfrm>
            <a:off x="758309" y="5831919"/>
            <a:ext cx="76273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Policies must be reviewed and updated at least annually or when significant business or threat landscape changes occur.</a:t>
            </a:r>
            <a:endParaRPr lang="en-US" sz="14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58309" y="1023104"/>
            <a:ext cx="6863001"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NIST Cybersecurity Framework</a:t>
            </a:r>
            <a:endParaRPr lang="en-US" sz="3900" dirty="0"/>
          </a:p>
        </p:txBody>
      </p:sp>
      <p:sp>
        <p:nvSpPr>
          <p:cNvPr id="3" name="Text 1"/>
          <p:cNvSpPr/>
          <p:nvPr/>
        </p:nvSpPr>
        <p:spPr>
          <a:xfrm>
            <a:off x="2241590" y="2657951"/>
            <a:ext cx="2494359" cy="311706"/>
          </a:xfrm>
          <a:prstGeom prst="rect">
            <a:avLst/>
          </a:prstGeom>
          <a:noFill/>
          <a:ln/>
        </p:spPr>
        <p:txBody>
          <a:bodyPr wrap="none" lIns="0" tIns="0" rIns="0" bIns="0" rtlCol="0" anchor="t"/>
          <a:lstStyle/>
          <a:p>
            <a:pPr algn="r"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Identify</a:t>
            </a:r>
            <a:endParaRPr lang="en-US" sz="1950" dirty="0"/>
          </a:p>
        </p:txBody>
      </p:sp>
      <p:sp>
        <p:nvSpPr>
          <p:cNvPr id="4" name="Text 2"/>
          <p:cNvSpPr/>
          <p:nvPr/>
        </p:nvSpPr>
        <p:spPr>
          <a:xfrm>
            <a:off x="758309" y="3083362"/>
            <a:ext cx="3977640" cy="909757"/>
          </a:xfrm>
          <a:prstGeom prst="rect">
            <a:avLst/>
          </a:prstGeom>
          <a:noFill/>
          <a:ln/>
        </p:spPr>
        <p:txBody>
          <a:bodyPr wrap="square" lIns="0" tIns="0" rIns="0" bIns="0" rtlCol="0" anchor="t"/>
          <a:lstStyle/>
          <a:p>
            <a:pPr algn="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Develop organizational understanding to manage cybersecurity risk to systems, people, assets, data, and capabilities.</a:t>
            </a:r>
            <a:endParaRPr lang="en-US" sz="1450" dirty="0"/>
          </a:p>
        </p:txBody>
      </p:sp>
      <p:pic>
        <p:nvPicPr>
          <p:cNvPr id="5" name="Image 0" descr="preencoded.png">    </p:cNvPr>
          <p:cNvPicPr>
            <a:picLocks noChangeAspect="1"/>
          </p:cNvPicPr>
          <p:nvPr/>
        </p:nvPicPr>
        <p:blipFill>
          <a:blip r:embed="rId1"/>
          <a:stretch>
            <a:fillRect/>
          </a:stretch>
        </p:blipFill>
        <p:spPr>
          <a:xfrm>
            <a:off x="5020270" y="2321123"/>
            <a:ext cx="4589740" cy="4589740"/>
          </a:xfrm>
          <a:prstGeom prst="rect">
            <a:avLst/>
          </a:prstGeom>
        </p:spPr>
      </p:pic>
      <p:pic>
        <p:nvPicPr>
          <p:cNvPr id="6" name="Image 1" descr="preencoded.png">    </p:cNvPr>
          <p:cNvPicPr>
            <a:picLocks noChangeAspect="1"/>
          </p:cNvPicPr>
          <p:nvPr/>
        </p:nvPicPr>
        <p:blipFill>
          <a:blip r:embed="rId2"/>
          <a:stretch>
            <a:fillRect/>
          </a:stretch>
        </p:blipFill>
        <p:spPr>
          <a:xfrm>
            <a:off x="5873710" y="3494484"/>
            <a:ext cx="283607" cy="354568"/>
          </a:xfrm>
          <a:prstGeom prst="rect">
            <a:avLst/>
          </a:prstGeom>
        </p:spPr>
      </p:pic>
      <p:sp>
        <p:nvSpPr>
          <p:cNvPr id="7" name="Text 3"/>
          <p:cNvSpPr/>
          <p:nvPr/>
        </p:nvSpPr>
        <p:spPr>
          <a:xfrm>
            <a:off x="9894332" y="2025729"/>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Protect</a:t>
            </a:r>
            <a:endParaRPr lang="en-US" sz="1950" dirty="0"/>
          </a:p>
        </p:txBody>
      </p:sp>
      <p:sp>
        <p:nvSpPr>
          <p:cNvPr id="8" name="Text 4"/>
          <p:cNvSpPr/>
          <p:nvPr/>
        </p:nvSpPr>
        <p:spPr>
          <a:xfrm>
            <a:off x="9894332" y="2451140"/>
            <a:ext cx="3977759"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Implement appropriate safeguards to ensure delivery of critical services through identity management and data security.</a:t>
            </a:r>
            <a:endParaRPr lang="en-US" sz="1450" dirty="0"/>
          </a:p>
        </p:txBody>
      </p:sp>
      <p:pic>
        <p:nvPicPr>
          <p:cNvPr id="9" name="Image 2" descr="preencoded.png">    </p:cNvPr>
          <p:cNvPicPr>
            <a:picLocks noChangeAspect="1"/>
          </p:cNvPicPr>
          <p:nvPr/>
        </p:nvPicPr>
        <p:blipFill>
          <a:blip r:embed="rId3"/>
          <a:stretch>
            <a:fillRect/>
          </a:stretch>
        </p:blipFill>
        <p:spPr>
          <a:xfrm>
            <a:off x="5020270" y="2321123"/>
            <a:ext cx="4589740" cy="4589740"/>
          </a:xfrm>
          <a:prstGeom prst="rect">
            <a:avLst/>
          </a:prstGeom>
        </p:spPr>
      </p:pic>
      <p:pic>
        <p:nvPicPr>
          <p:cNvPr id="10" name="Image 3" descr="preencoded.png">    </p:cNvPr>
          <p:cNvPicPr>
            <a:picLocks noChangeAspect="1"/>
          </p:cNvPicPr>
          <p:nvPr/>
        </p:nvPicPr>
        <p:blipFill>
          <a:blip r:embed="rId4"/>
          <a:stretch>
            <a:fillRect/>
          </a:stretch>
        </p:blipFill>
        <p:spPr>
          <a:xfrm>
            <a:off x="7669649" y="2910840"/>
            <a:ext cx="283607" cy="354568"/>
          </a:xfrm>
          <a:prstGeom prst="rect">
            <a:avLst/>
          </a:prstGeom>
        </p:spPr>
      </p:pic>
      <p:sp>
        <p:nvSpPr>
          <p:cNvPr id="11" name="Text 5"/>
          <p:cNvSpPr/>
          <p:nvPr/>
        </p:nvSpPr>
        <p:spPr>
          <a:xfrm>
            <a:off x="9989106" y="394847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Detect</a:t>
            </a:r>
            <a:endParaRPr lang="en-US" sz="1950" dirty="0"/>
          </a:p>
        </p:txBody>
      </p:sp>
      <p:sp>
        <p:nvSpPr>
          <p:cNvPr id="12" name="Text 6"/>
          <p:cNvSpPr/>
          <p:nvPr/>
        </p:nvSpPr>
        <p:spPr>
          <a:xfrm>
            <a:off x="9989106" y="4373880"/>
            <a:ext cx="3882985"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Implement activities to identify cybersecurity events through continuous monitoring and anomaly detection.</a:t>
            </a:r>
            <a:endParaRPr lang="en-US" sz="1450" dirty="0"/>
          </a:p>
        </p:txBody>
      </p:sp>
      <p:pic>
        <p:nvPicPr>
          <p:cNvPr id="13" name="Image 4" descr="preencoded.png">    </p:cNvPr>
          <p:cNvPicPr>
            <a:picLocks noChangeAspect="1"/>
          </p:cNvPicPr>
          <p:nvPr/>
        </p:nvPicPr>
        <p:blipFill>
          <a:blip r:embed="rId5"/>
          <a:stretch>
            <a:fillRect/>
          </a:stretch>
        </p:blipFill>
        <p:spPr>
          <a:xfrm>
            <a:off x="5020270" y="2321123"/>
            <a:ext cx="4589740" cy="4589740"/>
          </a:xfrm>
          <a:prstGeom prst="rect">
            <a:avLst/>
          </a:prstGeom>
        </p:spPr>
      </p:pic>
      <p:pic>
        <p:nvPicPr>
          <p:cNvPr id="14" name="Image 5" descr="preencoded.png">    </p:cNvPr>
          <p:cNvPicPr>
            <a:picLocks noChangeAspect="1"/>
          </p:cNvPicPr>
          <p:nvPr/>
        </p:nvPicPr>
        <p:blipFill>
          <a:blip r:embed="rId6"/>
          <a:stretch>
            <a:fillRect/>
          </a:stretch>
        </p:blipFill>
        <p:spPr>
          <a:xfrm>
            <a:off x="8779669" y="4438650"/>
            <a:ext cx="283607" cy="354568"/>
          </a:xfrm>
          <a:prstGeom prst="rect">
            <a:avLst/>
          </a:prstGeom>
        </p:spPr>
      </p:pic>
      <p:sp>
        <p:nvSpPr>
          <p:cNvPr id="15" name="Text 7"/>
          <p:cNvSpPr/>
          <p:nvPr/>
        </p:nvSpPr>
        <p:spPr>
          <a:xfrm>
            <a:off x="9894332" y="587121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Respond</a:t>
            </a:r>
            <a:endParaRPr lang="en-US" sz="1950" dirty="0"/>
          </a:p>
        </p:txBody>
      </p:sp>
      <p:sp>
        <p:nvSpPr>
          <p:cNvPr id="16" name="Text 8"/>
          <p:cNvSpPr/>
          <p:nvPr/>
        </p:nvSpPr>
        <p:spPr>
          <a:xfrm>
            <a:off x="9894332" y="6296620"/>
            <a:ext cx="3977759"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Take action regarding detected cybersecurity incidents through response planning and communications.</a:t>
            </a:r>
            <a:endParaRPr lang="en-US" sz="1450" dirty="0"/>
          </a:p>
        </p:txBody>
      </p:sp>
      <p:pic>
        <p:nvPicPr>
          <p:cNvPr id="17" name="Image 6" descr="preencoded.png">    </p:cNvPr>
          <p:cNvPicPr>
            <a:picLocks noChangeAspect="1"/>
          </p:cNvPicPr>
          <p:nvPr/>
        </p:nvPicPr>
        <p:blipFill>
          <a:blip r:embed="rId7"/>
          <a:stretch>
            <a:fillRect/>
          </a:stretch>
        </p:blipFill>
        <p:spPr>
          <a:xfrm>
            <a:off x="5020270" y="2321123"/>
            <a:ext cx="4589740" cy="4589740"/>
          </a:xfrm>
          <a:prstGeom prst="rect">
            <a:avLst/>
          </a:prstGeom>
        </p:spPr>
      </p:pic>
      <p:pic>
        <p:nvPicPr>
          <p:cNvPr id="18" name="Image 7" descr="preencoded.png">    </p:cNvPr>
          <p:cNvPicPr>
            <a:picLocks noChangeAspect="1"/>
          </p:cNvPicPr>
          <p:nvPr/>
        </p:nvPicPr>
        <p:blipFill>
          <a:blip r:embed="rId8"/>
          <a:stretch>
            <a:fillRect/>
          </a:stretch>
        </p:blipFill>
        <p:spPr>
          <a:xfrm>
            <a:off x="7669649" y="5966460"/>
            <a:ext cx="283607" cy="354568"/>
          </a:xfrm>
          <a:prstGeom prst="rect">
            <a:avLst/>
          </a:prstGeom>
        </p:spPr>
      </p:pic>
      <p:sp>
        <p:nvSpPr>
          <p:cNvPr id="19" name="Text 9"/>
          <p:cNvSpPr/>
          <p:nvPr/>
        </p:nvSpPr>
        <p:spPr>
          <a:xfrm>
            <a:off x="2241590" y="5390436"/>
            <a:ext cx="2494359" cy="311706"/>
          </a:xfrm>
          <a:prstGeom prst="rect">
            <a:avLst/>
          </a:prstGeom>
          <a:noFill/>
          <a:ln/>
        </p:spPr>
        <p:txBody>
          <a:bodyPr wrap="none" lIns="0" tIns="0" rIns="0" bIns="0" rtlCol="0" anchor="t"/>
          <a:lstStyle/>
          <a:p>
            <a:pPr algn="r"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Recover</a:t>
            </a:r>
            <a:endParaRPr lang="en-US" sz="1950" dirty="0"/>
          </a:p>
        </p:txBody>
      </p:sp>
      <p:sp>
        <p:nvSpPr>
          <p:cNvPr id="20" name="Text 10"/>
          <p:cNvSpPr/>
          <p:nvPr/>
        </p:nvSpPr>
        <p:spPr>
          <a:xfrm>
            <a:off x="758309" y="5815846"/>
            <a:ext cx="3977640" cy="909757"/>
          </a:xfrm>
          <a:prstGeom prst="rect">
            <a:avLst/>
          </a:prstGeom>
          <a:noFill/>
          <a:ln/>
        </p:spPr>
        <p:txBody>
          <a:bodyPr wrap="square" lIns="0" tIns="0" rIns="0" bIns="0" rtlCol="0" anchor="t"/>
          <a:lstStyle/>
          <a:p>
            <a:pPr algn="r"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Maintain plans for resilience and restore capabilities impaired due to cybersecurity incidents.</a:t>
            </a:r>
            <a:endParaRPr lang="en-US" sz="1450" dirty="0"/>
          </a:p>
        </p:txBody>
      </p:sp>
      <p:pic>
        <p:nvPicPr>
          <p:cNvPr id="21" name="Image 8" descr="preencoded.png">    </p:cNvPr>
          <p:cNvPicPr>
            <a:picLocks noChangeAspect="1"/>
          </p:cNvPicPr>
          <p:nvPr/>
        </p:nvPicPr>
        <p:blipFill>
          <a:blip r:embed="rId9"/>
          <a:stretch>
            <a:fillRect/>
          </a:stretch>
        </p:blipFill>
        <p:spPr>
          <a:xfrm>
            <a:off x="5020270" y="2321123"/>
            <a:ext cx="4589740" cy="4589740"/>
          </a:xfrm>
          <a:prstGeom prst="rect">
            <a:avLst/>
          </a:prstGeom>
        </p:spPr>
      </p:pic>
      <p:pic>
        <p:nvPicPr>
          <p:cNvPr id="22" name="Image 9" descr="preencoded.png">    </p:cNvPr>
          <p:cNvPicPr>
            <a:picLocks noChangeAspect="1"/>
          </p:cNvPicPr>
          <p:nvPr/>
        </p:nvPicPr>
        <p:blipFill>
          <a:blip r:embed="rId10"/>
          <a:stretch>
            <a:fillRect/>
          </a:stretch>
        </p:blipFill>
        <p:spPr>
          <a:xfrm>
            <a:off x="5873710" y="5382816"/>
            <a:ext cx="283607" cy="35456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8869680" y="0"/>
            <a:ext cx="5760720" cy="8229600"/>
          </a:xfrm>
          <a:prstGeom prst="rect">
            <a:avLst/>
          </a:prstGeom>
        </p:spPr>
      </p:pic>
      <p:sp>
        <p:nvSpPr>
          <p:cNvPr id="3" name="Text 0"/>
          <p:cNvSpPr/>
          <p:nvPr/>
        </p:nvSpPr>
        <p:spPr>
          <a:xfrm>
            <a:off x="758309" y="1311116"/>
            <a:ext cx="5262205"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Framework Comparison</a:t>
            </a:r>
            <a:endParaRPr lang="en-US" sz="3900" dirty="0"/>
          </a:p>
        </p:txBody>
      </p:sp>
      <p:sp>
        <p:nvSpPr>
          <p:cNvPr id="4" name="Text 1"/>
          <p:cNvSpPr/>
          <p:nvPr/>
        </p:nvSpPr>
        <p:spPr>
          <a:xfrm>
            <a:off x="758309" y="2408515"/>
            <a:ext cx="2207181"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NIST CSF</a:t>
            </a:r>
            <a:endParaRPr lang="en-US" sz="1950" dirty="0"/>
          </a:p>
        </p:txBody>
      </p:sp>
      <p:sp>
        <p:nvSpPr>
          <p:cNvPr id="5" name="Text 2"/>
          <p:cNvSpPr/>
          <p:nvPr/>
        </p:nvSpPr>
        <p:spPr>
          <a:xfrm>
            <a:off x="758309" y="2909768"/>
            <a:ext cx="2207181" cy="2122765"/>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Flexible, risk-based approach with implementation tiers. Most widely adopted globally for its adaptability to various industries.</a:t>
            </a:r>
            <a:endParaRPr lang="en-US" sz="1450" dirty="0"/>
          </a:p>
        </p:txBody>
      </p:sp>
      <p:sp>
        <p:nvSpPr>
          <p:cNvPr id="6" name="Text 3"/>
          <p:cNvSpPr/>
          <p:nvPr/>
        </p:nvSpPr>
        <p:spPr>
          <a:xfrm>
            <a:off x="758309" y="5203150"/>
            <a:ext cx="2207181"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Five core functions</a:t>
            </a:r>
            <a:endParaRPr lang="en-US" sz="1450" dirty="0"/>
          </a:p>
        </p:txBody>
      </p:sp>
      <p:sp>
        <p:nvSpPr>
          <p:cNvPr id="7" name="Text 4"/>
          <p:cNvSpPr/>
          <p:nvPr/>
        </p:nvSpPr>
        <p:spPr>
          <a:xfrm>
            <a:off x="758309" y="5572720"/>
            <a:ext cx="2207181"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Implementation tiers</a:t>
            </a:r>
            <a:endParaRPr lang="en-US" sz="1450" dirty="0"/>
          </a:p>
        </p:txBody>
      </p:sp>
      <p:sp>
        <p:nvSpPr>
          <p:cNvPr id="8" name="Text 5"/>
          <p:cNvSpPr/>
          <p:nvPr/>
        </p:nvSpPr>
        <p:spPr>
          <a:xfrm>
            <a:off x="758309" y="6245543"/>
            <a:ext cx="2207181"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Voluntary framework</a:t>
            </a:r>
            <a:endParaRPr lang="en-US" sz="1450" dirty="0"/>
          </a:p>
        </p:txBody>
      </p:sp>
      <p:sp>
        <p:nvSpPr>
          <p:cNvPr id="9" name="Text 6"/>
          <p:cNvSpPr/>
          <p:nvPr/>
        </p:nvSpPr>
        <p:spPr>
          <a:xfrm>
            <a:off x="3435548" y="2408515"/>
            <a:ext cx="2207181"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ISO/IEC 27001</a:t>
            </a:r>
            <a:endParaRPr lang="en-US" sz="1950" dirty="0"/>
          </a:p>
        </p:txBody>
      </p:sp>
      <p:sp>
        <p:nvSpPr>
          <p:cNvPr id="10" name="Text 7"/>
          <p:cNvSpPr/>
          <p:nvPr/>
        </p:nvSpPr>
        <p:spPr>
          <a:xfrm>
            <a:off x="3435548" y="2909768"/>
            <a:ext cx="2207181" cy="2122765"/>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International standard for Information Security Management System (ISMS). Certifiable through accredited auditing bodies.</a:t>
            </a:r>
            <a:endParaRPr lang="en-US" sz="1450" dirty="0"/>
          </a:p>
        </p:txBody>
      </p:sp>
      <p:sp>
        <p:nvSpPr>
          <p:cNvPr id="11" name="Text 8"/>
          <p:cNvSpPr/>
          <p:nvPr/>
        </p:nvSpPr>
        <p:spPr>
          <a:xfrm>
            <a:off x="3435548" y="5203150"/>
            <a:ext cx="2207181"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Plan-Do-Check-Act cycle</a:t>
            </a:r>
            <a:endParaRPr lang="en-US" sz="1450" dirty="0"/>
          </a:p>
        </p:txBody>
      </p:sp>
      <p:sp>
        <p:nvSpPr>
          <p:cNvPr id="12" name="Text 9"/>
          <p:cNvSpPr/>
          <p:nvPr/>
        </p:nvSpPr>
        <p:spPr>
          <a:xfrm>
            <a:off x="3435548" y="5875973"/>
            <a:ext cx="2207181"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114 security controls</a:t>
            </a:r>
            <a:endParaRPr lang="en-US" sz="1450" dirty="0"/>
          </a:p>
        </p:txBody>
      </p:sp>
      <p:sp>
        <p:nvSpPr>
          <p:cNvPr id="13" name="Text 10"/>
          <p:cNvSpPr/>
          <p:nvPr/>
        </p:nvSpPr>
        <p:spPr>
          <a:xfrm>
            <a:off x="3435548" y="6245543"/>
            <a:ext cx="2207181"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Certification available</a:t>
            </a:r>
            <a:endParaRPr lang="en-US" sz="1450" dirty="0"/>
          </a:p>
        </p:txBody>
      </p:sp>
      <p:sp>
        <p:nvSpPr>
          <p:cNvPr id="14" name="Text 11"/>
          <p:cNvSpPr/>
          <p:nvPr/>
        </p:nvSpPr>
        <p:spPr>
          <a:xfrm>
            <a:off x="6112788" y="2408515"/>
            <a:ext cx="2288024" cy="311706"/>
          </a:xfrm>
          <a:prstGeom prst="rect">
            <a:avLst/>
          </a:prstGeom>
          <a:noFill/>
          <a:ln/>
        </p:spPr>
        <p:txBody>
          <a:bodyPr wrap="none" lIns="0" tIns="0" rIns="0" bIns="0" rtlCol="0" anchor="t"/>
          <a:lstStyle/>
          <a:p>
            <a:pPr algn="l" indent="0" marL="0">
              <a:lnSpc>
                <a:spcPts val="2450"/>
              </a:lnSpc>
              <a:buNone/>
            </a:pPr>
            <a:r>
              <a:rPr lang="en-US" sz="1950" b="1" dirty="0">
                <a:solidFill>
                  <a:srgbClr val="2E3C4E"/>
                </a:solidFill>
                <a:latin typeface="Barlow Bold" pitchFamily="34" charset="0"/>
                <a:ea typeface="Barlow Bold" pitchFamily="34" charset="-122"/>
                <a:cs typeface="Barlow Bold" pitchFamily="34" charset="-120"/>
              </a:rPr>
              <a:t>CIS Controls</a:t>
            </a:r>
            <a:endParaRPr lang="en-US" sz="1950" dirty="0"/>
          </a:p>
        </p:txBody>
      </p:sp>
      <p:sp>
        <p:nvSpPr>
          <p:cNvPr id="15" name="Text 12"/>
          <p:cNvSpPr/>
          <p:nvPr/>
        </p:nvSpPr>
        <p:spPr>
          <a:xfrm>
            <a:off x="6112788" y="2909768"/>
            <a:ext cx="2288024" cy="2122765"/>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Prioritized, prescriptive best practices designed to defend against common cyber attacks through three implementation groups.</a:t>
            </a:r>
            <a:endParaRPr lang="en-US" sz="1450" dirty="0"/>
          </a:p>
        </p:txBody>
      </p:sp>
      <p:sp>
        <p:nvSpPr>
          <p:cNvPr id="16" name="Text 13"/>
          <p:cNvSpPr/>
          <p:nvPr/>
        </p:nvSpPr>
        <p:spPr>
          <a:xfrm>
            <a:off x="6112788" y="5203150"/>
            <a:ext cx="2288024" cy="303252"/>
          </a:xfrm>
          <a:prstGeom prst="rect">
            <a:avLst/>
          </a:prstGeom>
          <a:noFill/>
          <a:ln/>
        </p:spPr>
        <p:txBody>
          <a:bodyPr wrap="non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Basic cyber hygiene</a:t>
            </a:r>
            <a:endParaRPr lang="en-US" sz="1450" dirty="0"/>
          </a:p>
        </p:txBody>
      </p:sp>
      <p:sp>
        <p:nvSpPr>
          <p:cNvPr id="17" name="Text 14"/>
          <p:cNvSpPr/>
          <p:nvPr/>
        </p:nvSpPr>
        <p:spPr>
          <a:xfrm>
            <a:off x="6112788" y="5572720"/>
            <a:ext cx="2288024"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Foundational security</a:t>
            </a:r>
            <a:endParaRPr lang="en-US" sz="1450" dirty="0"/>
          </a:p>
        </p:txBody>
      </p:sp>
      <p:sp>
        <p:nvSpPr>
          <p:cNvPr id="18" name="Text 15"/>
          <p:cNvSpPr/>
          <p:nvPr/>
        </p:nvSpPr>
        <p:spPr>
          <a:xfrm>
            <a:off x="6112788" y="6245543"/>
            <a:ext cx="2288024" cy="606504"/>
          </a:xfrm>
          <a:prstGeom prst="rect">
            <a:avLst/>
          </a:prstGeom>
          <a:noFill/>
          <a:ln/>
        </p:spPr>
        <p:txBody>
          <a:bodyPr wrap="square" lIns="0" tIns="0" rIns="0" bIns="0" rtlCol="0" anchor="t"/>
          <a:lstStyle/>
          <a:p>
            <a:pPr algn="l" marL="342900" indent="-342900">
              <a:lnSpc>
                <a:spcPts val="2350"/>
              </a:lnSpc>
              <a:buSzPct val="100000"/>
              <a:buChar char="•"/>
            </a:pPr>
            <a:r>
              <a:rPr lang="en-US" sz="1450" dirty="0">
                <a:solidFill>
                  <a:srgbClr val="384653"/>
                </a:solidFill>
                <a:latin typeface="Montserrat" pitchFamily="34" charset="0"/>
                <a:ea typeface="Montserrat" pitchFamily="34" charset="-122"/>
                <a:cs typeface="Montserrat" pitchFamily="34" charset="-120"/>
              </a:rPr>
              <a:t>Organizational security</a:t>
            </a:r>
            <a:endParaRPr lang="en-US" sz="14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58309" y="1958697"/>
            <a:ext cx="7541538"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Case Study: Equifax Breach (2017)</a:t>
            </a:r>
            <a:endParaRPr lang="en-US" sz="3900" dirty="0"/>
          </a:p>
        </p:txBody>
      </p:sp>
      <p:sp>
        <p:nvSpPr>
          <p:cNvPr id="3" name="Text 1"/>
          <p:cNvSpPr/>
          <p:nvPr/>
        </p:nvSpPr>
        <p:spPr>
          <a:xfrm>
            <a:off x="1042630" y="3174563"/>
            <a:ext cx="12829461"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breach was not due to a complex, unknown threat but a failure in basic cyber hygiene, precisely what frameworks are designed to enforce.</a:t>
            </a:r>
            <a:endParaRPr lang="en-US" sz="1450" dirty="0"/>
          </a:p>
        </p:txBody>
      </p:sp>
      <p:sp>
        <p:nvSpPr>
          <p:cNvPr id="4" name="Shape 2"/>
          <p:cNvSpPr/>
          <p:nvPr/>
        </p:nvSpPr>
        <p:spPr>
          <a:xfrm>
            <a:off x="758309" y="2961323"/>
            <a:ext cx="22860" cy="1032986"/>
          </a:xfrm>
          <a:prstGeom prst="rect">
            <a:avLst/>
          </a:prstGeom>
          <a:solidFill>
            <a:srgbClr val="75BAE6"/>
          </a:solidFill>
          <a:ln/>
        </p:spPr>
      </p:sp>
      <p:sp>
        <p:nvSpPr>
          <p:cNvPr id="5" name="Shape 3"/>
          <p:cNvSpPr/>
          <p:nvPr/>
        </p:nvSpPr>
        <p:spPr>
          <a:xfrm>
            <a:off x="758309" y="4207550"/>
            <a:ext cx="4244816" cy="2063234"/>
          </a:xfrm>
          <a:prstGeom prst="roundRect">
            <a:avLst>
              <a:gd name="adj" fmla="val 5318"/>
            </a:avLst>
          </a:prstGeom>
          <a:solidFill>
            <a:srgbClr val="E5F6FF"/>
          </a:solidFill>
          <a:ln w="22860">
            <a:solidFill>
              <a:srgbClr val="BACFDD"/>
            </a:solidFill>
            <a:prstDash val="solid"/>
          </a:ln>
        </p:spPr>
      </p:sp>
      <p:pic>
        <p:nvPicPr>
          <p:cNvPr id="6" name="Image 0" descr="preencoded.png">    </p:cNvPr>
          <p:cNvPicPr>
            <a:picLocks noChangeAspect="1"/>
          </p:cNvPicPr>
          <p:nvPr/>
        </p:nvPicPr>
        <p:blipFill>
          <a:blip r:embed="rId1"/>
          <a:stretch>
            <a:fillRect/>
          </a:stretch>
        </p:blipFill>
        <p:spPr>
          <a:xfrm>
            <a:off x="735449" y="4207550"/>
            <a:ext cx="91440" cy="2063234"/>
          </a:xfrm>
          <a:prstGeom prst="rect">
            <a:avLst/>
          </a:prstGeom>
        </p:spPr>
      </p:pic>
      <p:sp>
        <p:nvSpPr>
          <p:cNvPr id="7" name="Text 4"/>
          <p:cNvSpPr/>
          <p:nvPr/>
        </p:nvSpPr>
        <p:spPr>
          <a:xfrm>
            <a:off x="1039297" y="441995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Vulnerability</a:t>
            </a:r>
            <a:endParaRPr lang="en-US" sz="1950" dirty="0"/>
          </a:p>
        </p:txBody>
      </p:sp>
      <p:sp>
        <p:nvSpPr>
          <p:cNvPr id="8" name="Text 5"/>
          <p:cNvSpPr/>
          <p:nvPr/>
        </p:nvSpPr>
        <p:spPr>
          <a:xfrm>
            <a:off x="1039297" y="4845368"/>
            <a:ext cx="3751421"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Apache Struts vulnerability (CVE-2017-5638) had a patch available for months before the breach occurred.</a:t>
            </a:r>
            <a:endParaRPr lang="en-US" sz="1450" dirty="0"/>
          </a:p>
        </p:txBody>
      </p:sp>
      <p:sp>
        <p:nvSpPr>
          <p:cNvPr id="9" name="Shape 6"/>
          <p:cNvSpPr/>
          <p:nvPr/>
        </p:nvSpPr>
        <p:spPr>
          <a:xfrm>
            <a:off x="5192673" y="4207550"/>
            <a:ext cx="4244935" cy="2063234"/>
          </a:xfrm>
          <a:prstGeom prst="roundRect">
            <a:avLst>
              <a:gd name="adj" fmla="val 5318"/>
            </a:avLst>
          </a:prstGeom>
          <a:solidFill>
            <a:srgbClr val="E5F6FF"/>
          </a:solidFill>
          <a:ln w="22860">
            <a:solidFill>
              <a:srgbClr val="BACFDD"/>
            </a:solidFill>
            <a:prstDash val="solid"/>
          </a:ln>
        </p:spPr>
      </p:sp>
      <p:pic>
        <p:nvPicPr>
          <p:cNvPr id="10" name="Image 1" descr="preencoded.png">    </p:cNvPr>
          <p:cNvPicPr>
            <a:picLocks noChangeAspect="1"/>
          </p:cNvPicPr>
          <p:nvPr/>
        </p:nvPicPr>
        <p:blipFill>
          <a:blip r:embed="rId2"/>
          <a:stretch>
            <a:fillRect/>
          </a:stretch>
        </p:blipFill>
        <p:spPr>
          <a:xfrm>
            <a:off x="5169813" y="4207550"/>
            <a:ext cx="91440" cy="2063234"/>
          </a:xfrm>
          <a:prstGeom prst="rect">
            <a:avLst/>
          </a:prstGeom>
        </p:spPr>
      </p:pic>
      <p:sp>
        <p:nvSpPr>
          <p:cNvPr id="11" name="Text 7"/>
          <p:cNvSpPr/>
          <p:nvPr/>
        </p:nvSpPr>
        <p:spPr>
          <a:xfrm>
            <a:off x="5473660" y="441995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Framework Failures</a:t>
            </a:r>
            <a:endParaRPr lang="en-US" sz="1950" dirty="0"/>
          </a:p>
        </p:txBody>
      </p:sp>
      <p:sp>
        <p:nvSpPr>
          <p:cNvPr id="12" name="Text 8"/>
          <p:cNvSpPr/>
          <p:nvPr/>
        </p:nvSpPr>
        <p:spPr>
          <a:xfrm>
            <a:off x="5473660" y="4845368"/>
            <a:ext cx="3751540"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Lack of accurate asset inventory, formalized patch management process, and vulnerability scanning to identify unpatched systems.</a:t>
            </a:r>
            <a:endParaRPr lang="en-US" sz="1450" dirty="0"/>
          </a:p>
        </p:txBody>
      </p:sp>
      <p:sp>
        <p:nvSpPr>
          <p:cNvPr id="13" name="Shape 9"/>
          <p:cNvSpPr/>
          <p:nvPr/>
        </p:nvSpPr>
        <p:spPr>
          <a:xfrm>
            <a:off x="9627156" y="4207550"/>
            <a:ext cx="4244816" cy="2063234"/>
          </a:xfrm>
          <a:prstGeom prst="roundRect">
            <a:avLst>
              <a:gd name="adj" fmla="val 5318"/>
            </a:avLst>
          </a:prstGeom>
          <a:solidFill>
            <a:srgbClr val="E5F6FF"/>
          </a:solidFill>
          <a:ln w="22860">
            <a:solidFill>
              <a:srgbClr val="BACFDD"/>
            </a:solidFill>
            <a:prstDash val="solid"/>
          </a:ln>
        </p:spPr>
      </p:sp>
      <p:pic>
        <p:nvPicPr>
          <p:cNvPr id="14" name="Image 2" descr="preencoded.png">    </p:cNvPr>
          <p:cNvPicPr>
            <a:picLocks noChangeAspect="1"/>
          </p:cNvPicPr>
          <p:nvPr/>
        </p:nvPicPr>
        <p:blipFill>
          <a:blip r:embed="rId3"/>
          <a:stretch>
            <a:fillRect/>
          </a:stretch>
        </p:blipFill>
        <p:spPr>
          <a:xfrm>
            <a:off x="9604296" y="4207550"/>
            <a:ext cx="91440" cy="2063234"/>
          </a:xfrm>
          <a:prstGeom prst="rect">
            <a:avLst/>
          </a:prstGeom>
        </p:spPr>
      </p:pic>
      <p:sp>
        <p:nvSpPr>
          <p:cNvPr id="15" name="Text 10"/>
          <p:cNvSpPr/>
          <p:nvPr/>
        </p:nvSpPr>
        <p:spPr>
          <a:xfrm>
            <a:off x="9908143" y="4419957"/>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The Lesson</a:t>
            </a:r>
            <a:endParaRPr lang="en-US" sz="1950" dirty="0"/>
          </a:p>
        </p:txBody>
      </p:sp>
      <p:sp>
        <p:nvSpPr>
          <p:cNvPr id="16" name="Text 11"/>
          <p:cNvSpPr/>
          <p:nvPr/>
        </p:nvSpPr>
        <p:spPr>
          <a:xfrm>
            <a:off x="9908143" y="4845368"/>
            <a:ext cx="3751421"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Frameworks are not bureaucratic exercises but essential operational blueprints for preventing catastrophic failures.</a:t>
            </a:r>
            <a:endParaRPr lang="en-US" sz="14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58309" y="1244441"/>
            <a:ext cx="8417004"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Risk Management: The Core Discipline</a:t>
            </a:r>
            <a:endParaRPr lang="en-US" sz="3900" dirty="0"/>
          </a:p>
        </p:txBody>
      </p:sp>
      <p:sp>
        <p:nvSpPr>
          <p:cNvPr id="3" name="Text 1"/>
          <p:cNvSpPr/>
          <p:nvPr/>
        </p:nvSpPr>
        <p:spPr>
          <a:xfrm>
            <a:off x="758309" y="2152293"/>
            <a:ext cx="13113782" cy="2494359"/>
          </a:xfrm>
          <a:prstGeom prst="rect">
            <a:avLst/>
          </a:prstGeom>
          <a:noFill/>
          <a:ln/>
        </p:spPr>
        <p:txBody>
          <a:bodyPr wrap="square" lIns="0" tIns="0" rIns="0" bIns="0" rtlCol="0" anchor="t"/>
          <a:lstStyle/>
          <a:p>
            <a:pPr algn="ctr" indent="0" marL="0">
              <a:lnSpc>
                <a:spcPts val="9800"/>
              </a:lnSpc>
              <a:buNone/>
            </a:pPr>
            <a:r>
              <a:rPr lang="en-US" sz="7850" b="1" dirty="0">
                <a:solidFill>
                  <a:srgbClr val="2E3C4E"/>
                </a:solidFill>
                <a:latin typeface="Barlow Bold" pitchFamily="34" charset="0"/>
                <a:ea typeface="Barlow Bold" pitchFamily="34" charset="-122"/>
                <a:cs typeface="Barlow Bold" pitchFamily="34" charset="-120"/>
              </a:rPr>
              <a:t>Risk = Threat × Vulnerability × Impact</a:t>
            </a:r>
            <a:endParaRPr lang="en-US" sz="7850" dirty="0"/>
          </a:p>
        </p:txBody>
      </p:sp>
      <p:pic>
        <p:nvPicPr>
          <p:cNvPr id="4" name="Image 0" descr="preencoded.png">    </p:cNvPr>
          <p:cNvPicPr>
            <a:picLocks noChangeAspect="1"/>
          </p:cNvPicPr>
          <p:nvPr/>
        </p:nvPicPr>
        <p:blipFill>
          <a:blip r:embed="rId1"/>
          <a:stretch>
            <a:fillRect/>
          </a:stretch>
        </p:blipFill>
        <p:spPr>
          <a:xfrm>
            <a:off x="758309" y="4930973"/>
            <a:ext cx="473869" cy="473869"/>
          </a:xfrm>
          <a:prstGeom prst="rect">
            <a:avLst/>
          </a:prstGeom>
        </p:spPr>
      </p:pic>
      <p:sp>
        <p:nvSpPr>
          <p:cNvPr id="5" name="Text 2"/>
          <p:cNvSpPr/>
          <p:nvPr/>
        </p:nvSpPr>
        <p:spPr>
          <a:xfrm>
            <a:off x="1469112" y="504348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Threat</a:t>
            </a:r>
            <a:endParaRPr lang="en-US" sz="1950" dirty="0"/>
          </a:p>
        </p:txBody>
      </p:sp>
      <p:sp>
        <p:nvSpPr>
          <p:cNvPr id="6" name="Text 3"/>
          <p:cNvSpPr/>
          <p:nvPr/>
        </p:nvSpPr>
        <p:spPr>
          <a:xfrm>
            <a:off x="1469112" y="5468898"/>
            <a:ext cx="3502462" cy="1516261"/>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potential event that can cause harm, such as phishing campaigns, malicious insiders, or natural disasters. Threat intelligence helps understand likelihood.</a:t>
            </a:r>
            <a:endParaRPr lang="en-US" sz="1450" dirty="0"/>
          </a:p>
        </p:txBody>
      </p:sp>
      <p:pic>
        <p:nvPicPr>
          <p:cNvPr id="7" name="Image 1" descr="preencoded.png">    </p:cNvPr>
          <p:cNvPicPr>
            <a:picLocks noChangeAspect="1"/>
          </p:cNvPicPr>
          <p:nvPr/>
        </p:nvPicPr>
        <p:blipFill>
          <a:blip r:embed="rId2"/>
          <a:stretch>
            <a:fillRect/>
          </a:stretch>
        </p:blipFill>
        <p:spPr>
          <a:xfrm>
            <a:off x="5208508" y="4930973"/>
            <a:ext cx="473869" cy="473869"/>
          </a:xfrm>
          <a:prstGeom prst="rect">
            <a:avLst/>
          </a:prstGeom>
        </p:spPr>
      </p:pic>
      <p:sp>
        <p:nvSpPr>
          <p:cNvPr id="8" name="Text 4"/>
          <p:cNvSpPr/>
          <p:nvPr/>
        </p:nvSpPr>
        <p:spPr>
          <a:xfrm>
            <a:off x="5919311" y="504348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Vulnerability</a:t>
            </a:r>
            <a:endParaRPr lang="en-US" sz="1950" dirty="0"/>
          </a:p>
        </p:txBody>
      </p:sp>
      <p:sp>
        <p:nvSpPr>
          <p:cNvPr id="9" name="Text 5"/>
          <p:cNvSpPr/>
          <p:nvPr/>
        </p:nvSpPr>
        <p:spPr>
          <a:xfrm>
            <a:off x="5919311" y="5468898"/>
            <a:ext cx="3502462"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 weakness in systems, processes, or controls that can be exploited, like unpatched software or misconfigured cloud storage.</a:t>
            </a:r>
            <a:endParaRPr lang="en-US" sz="1450" dirty="0"/>
          </a:p>
        </p:txBody>
      </p:sp>
      <p:pic>
        <p:nvPicPr>
          <p:cNvPr id="10" name="Image 2" descr="preencoded.png">    </p:cNvPr>
          <p:cNvPicPr>
            <a:picLocks noChangeAspect="1"/>
          </p:cNvPicPr>
          <p:nvPr/>
        </p:nvPicPr>
        <p:blipFill>
          <a:blip r:embed="rId3"/>
          <a:stretch>
            <a:fillRect/>
          </a:stretch>
        </p:blipFill>
        <p:spPr>
          <a:xfrm>
            <a:off x="9658707" y="4930973"/>
            <a:ext cx="473869" cy="473869"/>
          </a:xfrm>
          <a:prstGeom prst="rect">
            <a:avLst/>
          </a:prstGeom>
        </p:spPr>
      </p:pic>
      <p:sp>
        <p:nvSpPr>
          <p:cNvPr id="11" name="Text 6"/>
          <p:cNvSpPr/>
          <p:nvPr/>
        </p:nvSpPr>
        <p:spPr>
          <a:xfrm>
            <a:off x="10369510" y="5043488"/>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Impact</a:t>
            </a:r>
            <a:endParaRPr lang="en-US" sz="1950" dirty="0"/>
          </a:p>
        </p:txBody>
      </p:sp>
      <p:sp>
        <p:nvSpPr>
          <p:cNvPr id="12" name="Text 7"/>
          <p:cNvSpPr/>
          <p:nvPr/>
        </p:nvSpPr>
        <p:spPr>
          <a:xfrm>
            <a:off x="10369510" y="5468898"/>
            <a:ext cx="3502581" cy="1213009"/>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The magnitude of loss from successful exploitation, measured in financial, operational, or reputational terms.</a:t>
            </a:r>
            <a:endParaRPr lang="en-US" sz="1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696397" y="478750"/>
            <a:ext cx="5318284" cy="572691"/>
          </a:xfrm>
          <a:prstGeom prst="rect">
            <a:avLst/>
          </a:prstGeom>
          <a:noFill/>
          <a:ln/>
        </p:spPr>
        <p:txBody>
          <a:bodyPr wrap="none" lIns="0" tIns="0" rIns="0" bIns="0" rtlCol="0" anchor="t"/>
          <a:lstStyle/>
          <a:p>
            <a:pPr algn="l" indent="0" marL="0">
              <a:lnSpc>
                <a:spcPts val="4500"/>
              </a:lnSpc>
              <a:buNone/>
            </a:pPr>
            <a:r>
              <a:rPr lang="en-US" sz="3600" b="1" dirty="0">
                <a:solidFill>
                  <a:srgbClr val="2E3C4E"/>
                </a:solidFill>
                <a:latin typeface="Barlow Bold" pitchFamily="34" charset="0"/>
                <a:ea typeface="Barlow Bold" pitchFamily="34" charset="-122"/>
                <a:cs typeface="Barlow Bold" pitchFamily="34" charset="-120"/>
              </a:rPr>
              <a:t>Risk Assessment Methods</a:t>
            </a:r>
            <a:endParaRPr lang="en-US" sz="3600" dirty="0"/>
          </a:p>
        </p:txBody>
      </p:sp>
      <p:sp>
        <p:nvSpPr>
          <p:cNvPr id="3" name="Text 1"/>
          <p:cNvSpPr/>
          <p:nvPr/>
        </p:nvSpPr>
        <p:spPr>
          <a:xfrm>
            <a:off x="696397" y="1486614"/>
            <a:ext cx="2617946" cy="286345"/>
          </a:xfrm>
          <a:prstGeom prst="rect">
            <a:avLst/>
          </a:prstGeom>
          <a:noFill/>
          <a:ln/>
        </p:spPr>
        <p:txBody>
          <a:bodyPr wrap="none" lIns="0" tIns="0" rIns="0" bIns="0" rtlCol="0" anchor="t"/>
          <a:lstStyle/>
          <a:p>
            <a:pPr algn="l" indent="0" marL="0">
              <a:lnSpc>
                <a:spcPts val="2250"/>
              </a:lnSpc>
              <a:buNone/>
            </a:pPr>
            <a:r>
              <a:rPr lang="en-US" sz="1800" b="1" dirty="0">
                <a:solidFill>
                  <a:srgbClr val="2E3C4E"/>
                </a:solidFill>
                <a:latin typeface="Barlow Bold" pitchFamily="34" charset="0"/>
                <a:ea typeface="Barlow Bold" pitchFamily="34" charset="-122"/>
                <a:cs typeface="Barlow Bold" pitchFamily="34" charset="-120"/>
              </a:rPr>
              <a:t>Quantitative Risk Analysis</a:t>
            </a:r>
            <a:endParaRPr lang="en-US" sz="1800" dirty="0"/>
          </a:p>
        </p:txBody>
      </p:sp>
      <p:sp>
        <p:nvSpPr>
          <p:cNvPr id="4" name="Text 2"/>
          <p:cNvSpPr/>
          <p:nvPr/>
        </p:nvSpPr>
        <p:spPr>
          <a:xfrm>
            <a:off x="696397" y="1947029"/>
            <a:ext cx="6406515" cy="556974"/>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Assigns monetary values to risk components using mathematical formulas:</a:t>
            </a:r>
            <a:endParaRPr lang="en-US" sz="1350" dirty="0"/>
          </a:p>
        </p:txBody>
      </p:sp>
      <p:sp>
        <p:nvSpPr>
          <p:cNvPr id="5" name="Text 3"/>
          <p:cNvSpPr/>
          <p:nvPr/>
        </p:nvSpPr>
        <p:spPr>
          <a:xfrm>
            <a:off x="696397" y="2660690"/>
            <a:ext cx="6406515" cy="278487"/>
          </a:xfrm>
          <a:prstGeom prst="rect">
            <a:avLst/>
          </a:prstGeom>
          <a:noFill/>
          <a:ln/>
        </p:spPr>
        <p:txBody>
          <a:bodyPr wrap="none" lIns="0" tIns="0" rIns="0" bIns="0" rtlCol="0" anchor="t"/>
          <a:lstStyle/>
          <a:p>
            <a:pPr algn="l" marL="342900" indent="-342900">
              <a:lnSpc>
                <a:spcPts val="2150"/>
              </a:lnSpc>
              <a:buSzPct val="100000"/>
              <a:buChar char="•"/>
            </a:pPr>
            <a:r>
              <a:rPr lang="en-US" sz="1350" b="1" dirty="0">
                <a:solidFill>
                  <a:srgbClr val="384653"/>
                </a:solidFill>
                <a:latin typeface="Montserrat" pitchFamily="34" charset="0"/>
                <a:ea typeface="Montserrat" pitchFamily="34" charset="-122"/>
                <a:cs typeface="Montserrat" pitchFamily="34" charset="-120"/>
              </a:rPr>
              <a:t>Single Loss Expectancy (SLE):</a:t>
            </a:r>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 Asset Value × Exposure Factor</a:t>
            </a:r>
            <a:endParaRPr lang="en-US" sz="1350" dirty="0"/>
          </a:p>
        </p:txBody>
      </p:sp>
      <p:sp>
        <p:nvSpPr>
          <p:cNvPr id="6" name="Text 4"/>
          <p:cNvSpPr/>
          <p:nvPr/>
        </p:nvSpPr>
        <p:spPr>
          <a:xfrm>
            <a:off x="696397" y="3000018"/>
            <a:ext cx="6406515" cy="278487"/>
          </a:xfrm>
          <a:prstGeom prst="rect">
            <a:avLst/>
          </a:prstGeom>
          <a:noFill/>
          <a:ln/>
        </p:spPr>
        <p:txBody>
          <a:bodyPr wrap="none" lIns="0" tIns="0" rIns="0" bIns="0" rtlCol="0" anchor="t"/>
          <a:lstStyle/>
          <a:p>
            <a:pPr algn="l" marL="342900" indent="-342900">
              <a:lnSpc>
                <a:spcPts val="2150"/>
              </a:lnSpc>
              <a:buSzPct val="100000"/>
              <a:buChar char="•"/>
            </a:pPr>
            <a:r>
              <a:rPr lang="en-US" sz="1350" b="1" dirty="0">
                <a:solidFill>
                  <a:srgbClr val="384653"/>
                </a:solidFill>
                <a:latin typeface="Montserrat" pitchFamily="34" charset="0"/>
                <a:ea typeface="Montserrat" pitchFamily="34" charset="-122"/>
                <a:cs typeface="Montserrat" pitchFamily="34" charset="-120"/>
              </a:rPr>
              <a:t>Annualized Rate of Occurrence (ARO):</a:t>
            </a:r>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 Expected frequency per year</a:t>
            </a:r>
            <a:endParaRPr lang="en-US" sz="1350" dirty="0"/>
          </a:p>
        </p:txBody>
      </p:sp>
      <p:sp>
        <p:nvSpPr>
          <p:cNvPr id="7" name="Text 5"/>
          <p:cNvSpPr/>
          <p:nvPr/>
        </p:nvSpPr>
        <p:spPr>
          <a:xfrm>
            <a:off x="696397" y="3339346"/>
            <a:ext cx="6406515" cy="278487"/>
          </a:xfrm>
          <a:prstGeom prst="rect">
            <a:avLst/>
          </a:prstGeom>
          <a:noFill/>
          <a:ln/>
        </p:spPr>
        <p:txBody>
          <a:bodyPr wrap="none" lIns="0" tIns="0" rIns="0" bIns="0" rtlCol="0" anchor="t"/>
          <a:lstStyle/>
          <a:p>
            <a:pPr algn="l" marL="342900" indent="-342900">
              <a:lnSpc>
                <a:spcPts val="2150"/>
              </a:lnSpc>
              <a:buSzPct val="100000"/>
              <a:buChar char="•"/>
            </a:pPr>
            <a:r>
              <a:rPr lang="en-US" sz="1350" b="1" dirty="0">
                <a:solidFill>
                  <a:srgbClr val="384653"/>
                </a:solidFill>
                <a:latin typeface="Montserrat" pitchFamily="34" charset="0"/>
                <a:ea typeface="Montserrat" pitchFamily="34" charset="-122"/>
                <a:cs typeface="Montserrat" pitchFamily="34" charset="-120"/>
              </a:rPr>
              <a:t>Annualized Loss Expectancy (ALE):</a:t>
            </a:r>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 SLE × ARO</a:t>
            </a:r>
            <a:endParaRPr lang="en-US" sz="1350" dirty="0"/>
          </a:p>
        </p:txBody>
      </p:sp>
      <p:sp>
        <p:nvSpPr>
          <p:cNvPr id="8" name="Text 6"/>
          <p:cNvSpPr/>
          <p:nvPr/>
        </p:nvSpPr>
        <p:spPr>
          <a:xfrm>
            <a:off x="696397" y="3774519"/>
            <a:ext cx="6406515" cy="278487"/>
          </a:xfrm>
          <a:prstGeom prst="rect">
            <a:avLst/>
          </a:prstGeom>
          <a:noFill/>
          <a:ln/>
        </p:spPr>
        <p:txBody>
          <a:bodyPr wrap="none" lIns="0" tIns="0" rIns="0" bIns="0" rtlCol="0" anchor="t"/>
          <a:lstStyle/>
          <a:p>
            <a:pPr algn="l" indent="0" marL="0">
              <a:lnSpc>
                <a:spcPts val="2150"/>
              </a:lnSpc>
              <a:buNone/>
            </a:pPr>
            <a:endParaRPr lang="en-US" sz="1350" dirty="0"/>
          </a:p>
        </p:txBody>
      </p:sp>
      <p:sp>
        <p:nvSpPr>
          <p:cNvPr id="9" name="Text 7"/>
          <p:cNvSpPr/>
          <p:nvPr/>
        </p:nvSpPr>
        <p:spPr>
          <a:xfrm>
            <a:off x="7535108" y="1486614"/>
            <a:ext cx="2461617" cy="286345"/>
          </a:xfrm>
          <a:prstGeom prst="rect">
            <a:avLst/>
          </a:prstGeom>
          <a:noFill/>
          <a:ln/>
        </p:spPr>
        <p:txBody>
          <a:bodyPr wrap="none" lIns="0" tIns="0" rIns="0" bIns="0" rtlCol="0" anchor="t"/>
          <a:lstStyle/>
          <a:p>
            <a:pPr algn="l" indent="0" marL="0">
              <a:lnSpc>
                <a:spcPts val="2250"/>
              </a:lnSpc>
              <a:buNone/>
            </a:pPr>
            <a:r>
              <a:rPr lang="en-US" sz="1800" b="1" dirty="0">
                <a:solidFill>
                  <a:srgbClr val="2E3C4E"/>
                </a:solidFill>
                <a:latin typeface="Barlow Bold" pitchFamily="34" charset="0"/>
                <a:ea typeface="Barlow Bold" pitchFamily="34" charset="-122"/>
                <a:cs typeface="Barlow Bold" pitchFamily="34" charset="-120"/>
              </a:rPr>
              <a:t>Qualitative Risk Analysis</a:t>
            </a:r>
            <a:endParaRPr lang="en-US" sz="1800" dirty="0"/>
          </a:p>
        </p:txBody>
      </p:sp>
      <p:sp>
        <p:nvSpPr>
          <p:cNvPr id="10" name="Text 8"/>
          <p:cNvSpPr/>
          <p:nvPr/>
        </p:nvSpPr>
        <p:spPr>
          <a:xfrm>
            <a:off x="7535108" y="1947029"/>
            <a:ext cx="6406515" cy="556974"/>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Uses scales (High, Medium, Low) based on expert opinion and consensus. More practical for most organizations.</a:t>
            </a:r>
            <a:endParaRPr lang="en-US" sz="1350" dirty="0"/>
          </a:p>
        </p:txBody>
      </p:sp>
      <p:sp>
        <p:nvSpPr>
          <p:cNvPr id="11" name="Text 9"/>
          <p:cNvSpPr/>
          <p:nvPr/>
        </p:nvSpPr>
        <p:spPr>
          <a:xfrm>
            <a:off x="7535108" y="2660690"/>
            <a:ext cx="6406515" cy="556974"/>
          </a:xfrm>
          <a:prstGeom prst="rect">
            <a:avLst/>
          </a:prstGeom>
          <a:noFill/>
          <a:ln/>
        </p:spPr>
        <p:txBody>
          <a:bodyPr wrap="square" lIns="0" tIns="0" rIns="0" bIns="0" rtlCol="0" anchor="t"/>
          <a:lstStyle/>
          <a:p>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Techniques like </a:t>
            </a:r>
            <a:pPr algn="l" indent="0" marL="0">
              <a:lnSpc>
                <a:spcPts val="2150"/>
              </a:lnSpc>
              <a:buNone/>
            </a:pPr>
            <a:r>
              <a:rPr lang="en-US" sz="1350" dirty="0">
                <a:solidFill>
                  <a:srgbClr val="2589C9"/>
                </a:solidFill>
                <a:latin typeface="Montserrat" pitchFamily="34" charset="0"/>
                <a:ea typeface="Montserrat" pitchFamily="34" charset="-122"/>
                <a:cs typeface="Montserrat" pitchFamily="34" charset="-120"/>
              </a:rPr>
              <a:t>risk matrices</a:t>
            </a:r>
            <a:pPr algn="l" indent="0" marL="0">
              <a:lnSpc>
                <a:spcPts val="2150"/>
              </a:lnSpc>
              <a:buNone/>
            </a:pPr>
            <a:r>
              <a:rPr lang="en-US" sz="1350" dirty="0">
                <a:solidFill>
                  <a:srgbClr val="384653"/>
                </a:solidFill>
                <a:latin typeface="Montserrat" pitchFamily="34" charset="0"/>
                <a:ea typeface="Montserrat" pitchFamily="34" charset="-122"/>
                <a:cs typeface="Montserrat" pitchFamily="34" charset="-120"/>
              </a:rPr>
              <a:t> plot and prioritize risks based on likelihood and impact.</a:t>
            </a:r>
            <a:endParaRPr lang="en-US" sz="1350" dirty="0"/>
          </a:p>
        </p:txBody>
      </p:sp>
      <p:pic>
        <p:nvPicPr>
          <p:cNvPr id="12" name="Image 0" descr="preencoded.png">    </p:cNvPr>
          <p:cNvPicPr>
            <a:picLocks noChangeAspect="1"/>
          </p:cNvPicPr>
          <p:nvPr/>
        </p:nvPicPr>
        <p:blipFill>
          <a:blip r:embed="rId1"/>
          <a:stretch>
            <a:fillRect/>
          </a:stretch>
        </p:blipFill>
        <p:spPr>
          <a:xfrm>
            <a:off x="7535108" y="3413522"/>
            <a:ext cx="4142303" cy="4142303"/>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758309" y="1182648"/>
            <a:ext cx="5779532" cy="623530"/>
          </a:xfrm>
          <a:prstGeom prst="rect">
            <a:avLst/>
          </a:prstGeom>
          <a:noFill/>
          <a:ln/>
        </p:spPr>
        <p:txBody>
          <a:bodyPr wrap="none" lIns="0" tIns="0" rIns="0" bIns="0" rtlCol="0" anchor="t"/>
          <a:lstStyle/>
          <a:p>
            <a:pPr algn="l" indent="0" marL="0">
              <a:lnSpc>
                <a:spcPts val="4900"/>
              </a:lnSpc>
              <a:buNone/>
            </a:pPr>
            <a:r>
              <a:rPr lang="en-US" sz="3900" b="1" dirty="0">
                <a:solidFill>
                  <a:srgbClr val="2E3C4E"/>
                </a:solidFill>
                <a:latin typeface="Barlow Bold" pitchFamily="34" charset="0"/>
                <a:ea typeface="Barlow Bold" pitchFamily="34" charset="-122"/>
                <a:cs typeface="Barlow Bold" pitchFamily="34" charset="-120"/>
              </a:rPr>
              <a:t>Risk Treatment Strategies</a:t>
            </a:r>
            <a:endParaRPr lang="en-US" sz="3900" dirty="0"/>
          </a:p>
        </p:txBody>
      </p:sp>
      <p:sp>
        <p:nvSpPr>
          <p:cNvPr id="3" name="Shape 1"/>
          <p:cNvSpPr/>
          <p:nvPr/>
        </p:nvSpPr>
        <p:spPr>
          <a:xfrm>
            <a:off x="758309" y="2185273"/>
            <a:ext cx="6462117" cy="2487692"/>
          </a:xfrm>
          <a:prstGeom prst="roundRect">
            <a:avLst>
              <a:gd name="adj" fmla="val 11431"/>
            </a:avLst>
          </a:prstGeom>
          <a:solidFill>
            <a:srgbClr val="D4E9F7"/>
          </a:solidFill>
          <a:ln w="7620">
            <a:solidFill>
              <a:srgbClr val="BACFDD"/>
            </a:solidFill>
            <a:prstDash val="solid"/>
          </a:ln>
        </p:spPr>
      </p:sp>
      <p:pic>
        <p:nvPicPr>
          <p:cNvPr id="4" name="Image 0" descr="preencoded.png">    </p:cNvPr>
          <p:cNvPicPr>
            <a:picLocks noChangeAspect="1"/>
          </p:cNvPicPr>
          <p:nvPr/>
        </p:nvPicPr>
        <p:blipFill>
          <a:blip r:embed="rId1"/>
          <a:stretch>
            <a:fillRect/>
          </a:stretch>
        </p:blipFill>
        <p:spPr>
          <a:xfrm>
            <a:off x="955477" y="2382441"/>
            <a:ext cx="568643" cy="568643"/>
          </a:xfrm>
          <a:prstGeom prst="rect">
            <a:avLst/>
          </a:prstGeom>
        </p:spPr>
      </p:pic>
      <p:pic>
        <p:nvPicPr>
          <p:cNvPr id="5" name="Image 1" descr="preencoded.png">    </p:cNvPr>
          <p:cNvPicPr>
            <a:picLocks noChangeAspect="1"/>
          </p:cNvPicPr>
          <p:nvPr/>
        </p:nvPicPr>
        <p:blipFill>
          <a:blip r:embed="rId2"/>
          <a:stretch>
            <a:fillRect/>
          </a:stretch>
        </p:blipFill>
        <p:spPr>
          <a:xfrm>
            <a:off x="1111806" y="2506861"/>
            <a:ext cx="255865" cy="319802"/>
          </a:xfrm>
          <a:prstGeom prst="rect">
            <a:avLst/>
          </a:prstGeom>
        </p:spPr>
      </p:pic>
      <p:sp>
        <p:nvSpPr>
          <p:cNvPr id="6" name="Text 2"/>
          <p:cNvSpPr/>
          <p:nvPr/>
        </p:nvSpPr>
        <p:spPr>
          <a:xfrm>
            <a:off x="955477" y="314063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Mitigate</a:t>
            </a:r>
            <a:endParaRPr lang="en-US" sz="1950" dirty="0"/>
          </a:p>
        </p:txBody>
      </p:sp>
      <p:sp>
        <p:nvSpPr>
          <p:cNvPr id="7" name="Text 3"/>
          <p:cNvSpPr/>
          <p:nvPr/>
        </p:nvSpPr>
        <p:spPr>
          <a:xfrm>
            <a:off x="955477" y="3566041"/>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Implement controls to reduce likelihood or impact. Most common approach requiring active security measures.</a:t>
            </a:r>
            <a:endParaRPr lang="en-US" sz="1450" dirty="0"/>
          </a:p>
        </p:txBody>
      </p:sp>
      <p:sp>
        <p:nvSpPr>
          <p:cNvPr id="8" name="Shape 4"/>
          <p:cNvSpPr/>
          <p:nvPr/>
        </p:nvSpPr>
        <p:spPr>
          <a:xfrm>
            <a:off x="7409974" y="2185273"/>
            <a:ext cx="6462117" cy="2487692"/>
          </a:xfrm>
          <a:prstGeom prst="roundRect">
            <a:avLst>
              <a:gd name="adj" fmla="val 11431"/>
            </a:avLst>
          </a:prstGeom>
          <a:solidFill>
            <a:srgbClr val="D4E9F7"/>
          </a:solidFill>
          <a:ln w="7620">
            <a:solidFill>
              <a:srgbClr val="BACFDD"/>
            </a:solidFill>
            <a:prstDash val="solid"/>
          </a:ln>
        </p:spPr>
      </p:sp>
      <p:pic>
        <p:nvPicPr>
          <p:cNvPr id="9" name="Image 2" descr="preencoded.png">    </p:cNvPr>
          <p:cNvPicPr>
            <a:picLocks noChangeAspect="1"/>
          </p:cNvPicPr>
          <p:nvPr/>
        </p:nvPicPr>
        <p:blipFill>
          <a:blip r:embed="rId3"/>
          <a:stretch>
            <a:fillRect/>
          </a:stretch>
        </p:blipFill>
        <p:spPr>
          <a:xfrm>
            <a:off x="7607141" y="2382441"/>
            <a:ext cx="568643" cy="568643"/>
          </a:xfrm>
          <a:prstGeom prst="rect">
            <a:avLst/>
          </a:prstGeom>
        </p:spPr>
      </p:pic>
      <p:pic>
        <p:nvPicPr>
          <p:cNvPr id="10" name="Image 3" descr="preencoded.png">    </p:cNvPr>
          <p:cNvPicPr>
            <a:picLocks noChangeAspect="1"/>
          </p:cNvPicPr>
          <p:nvPr/>
        </p:nvPicPr>
        <p:blipFill>
          <a:blip r:embed="rId4"/>
          <a:stretch>
            <a:fillRect/>
          </a:stretch>
        </p:blipFill>
        <p:spPr>
          <a:xfrm>
            <a:off x="7763470" y="2506861"/>
            <a:ext cx="255865" cy="319802"/>
          </a:xfrm>
          <a:prstGeom prst="rect">
            <a:avLst/>
          </a:prstGeom>
        </p:spPr>
      </p:pic>
      <p:sp>
        <p:nvSpPr>
          <p:cNvPr id="11" name="Text 5"/>
          <p:cNvSpPr/>
          <p:nvPr/>
        </p:nvSpPr>
        <p:spPr>
          <a:xfrm>
            <a:off x="7607141" y="3140631"/>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Accept</a:t>
            </a:r>
            <a:endParaRPr lang="en-US" sz="1950" dirty="0"/>
          </a:p>
        </p:txBody>
      </p:sp>
      <p:sp>
        <p:nvSpPr>
          <p:cNvPr id="12" name="Text 6"/>
          <p:cNvSpPr/>
          <p:nvPr/>
        </p:nvSpPr>
        <p:spPr>
          <a:xfrm>
            <a:off x="7607141" y="3566041"/>
            <a:ext cx="6067782" cy="909757"/>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Acknowledge risk but take no action when mitigation costs outweigh potential loss. Requires formal management approval.</a:t>
            </a:r>
            <a:endParaRPr lang="en-US" sz="1450" dirty="0"/>
          </a:p>
        </p:txBody>
      </p:sp>
      <p:sp>
        <p:nvSpPr>
          <p:cNvPr id="13" name="Shape 7"/>
          <p:cNvSpPr/>
          <p:nvPr/>
        </p:nvSpPr>
        <p:spPr>
          <a:xfrm>
            <a:off x="758309" y="4862512"/>
            <a:ext cx="6462117" cy="2184440"/>
          </a:xfrm>
          <a:prstGeom prst="roundRect">
            <a:avLst>
              <a:gd name="adj" fmla="val 13018"/>
            </a:avLst>
          </a:prstGeom>
          <a:solidFill>
            <a:srgbClr val="D4E9F7"/>
          </a:solidFill>
          <a:ln w="7620">
            <a:solidFill>
              <a:srgbClr val="BACFDD"/>
            </a:solidFill>
            <a:prstDash val="solid"/>
          </a:ln>
        </p:spPr>
      </p:sp>
      <p:pic>
        <p:nvPicPr>
          <p:cNvPr id="14" name="Image 4" descr="preencoded.png">    </p:cNvPr>
          <p:cNvPicPr>
            <a:picLocks noChangeAspect="1"/>
          </p:cNvPicPr>
          <p:nvPr/>
        </p:nvPicPr>
        <p:blipFill>
          <a:blip r:embed="rId5"/>
          <a:stretch>
            <a:fillRect/>
          </a:stretch>
        </p:blipFill>
        <p:spPr>
          <a:xfrm>
            <a:off x="955477" y="5059680"/>
            <a:ext cx="568643" cy="568643"/>
          </a:xfrm>
          <a:prstGeom prst="rect">
            <a:avLst/>
          </a:prstGeom>
        </p:spPr>
      </p:pic>
      <p:pic>
        <p:nvPicPr>
          <p:cNvPr id="15" name="Image 5" descr="preencoded.png">    </p:cNvPr>
          <p:cNvPicPr>
            <a:picLocks noChangeAspect="1"/>
          </p:cNvPicPr>
          <p:nvPr/>
        </p:nvPicPr>
        <p:blipFill>
          <a:blip r:embed="rId6"/>
          <a:stretch>
            <a:fillRect/>
          </a:stretch>
        </p:blipFill>
        <p:spPr>
          <a:xfrm>
            <a:off x="1111806" y="5184100"/>
            <a:ext cx="255865" cy="319802"/>
          </a:xfrm>
          <a:prstGeom prst="rect">
            <a:avLst/>
          </a:prstGeom>
        </p:spPr>
      </p:pic>
      <p:sp>
        <p:nvSpPr>
          <p:cNvPr id="16" name="Text 8"/>
          <p:cNvSpPr/>
          <p:nvPr/>
        </p:nvSpPr>
        <p:spPr>
          <a:xfrm>
            <a:off x="955477" y="581787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Transfer</a:t>
            </a:r>
            <a:endParaRPr lang="en-US" sz="1950" dirty="0"/>
          </a:p>
        </p:txBody>
      </p:sp>
      <p:sp>
        <p:nvSpPr>
          <p:cNvPr id="17" name="Text 9"/>
          <p:cNvSpPr/>
          <p:nvPr/>
        </p:nvSpPr>
        <p:spPr>
          <a:xfrm>
            <a:off x="955477" y="6243280"/>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Shift financial burden to third parties, most commonly through cybersecurity insurance policies.</a:t>
            </a:r>
            <a:endParaRPr lang="en-US" sz="1450" dirty="0"/>
          </a:p>
        </p:txBody>
      </p:sp>
      <p:sp>
        <p:nvSpPr>
          <p:cNvPr id="18" name="Shape 10"/>
          <p:cNvSpPr/>
          <p:nvPr/>
        </p:nvSpPr>
        <p:spPr>
          <a:xfrm>
            <a:off x="7409974" y="4862512"/>
            <a:ext cx="6462117" cy="2184440"/>
          </a:xfrm>
          <a:prstGeom prst="roundRect">
            <a:avLst>
              <a:gd name="adj" fmla="val 13018"/>
            </a:avLst>
          </a:prstGeom>
          <a:solidFill>
            <a:srgbClr val="D4E9F7"/>
          </a:solidFill>
          <a:ln w="7620">
            <a:solidFill>
              <a:srgbClr val="BACFDD"/>
            </a:solidFill>
            <a:prstDash val="solid"/>
          </a:ln>
        </p:spPr>
      </p:sp>
      <p:pic>
        <p:nvPicPr>
          <p:cNvPr id="19" name="Image 6" descr="preencoded.png">    </p:cNvPr>
          <p:cNvPicPr>
            <a:picLocks noChangeAspect="1"/>
          </p:cNvPicPr>
          <p:nvPr/>
        </p:nvPicPr>
        <p:blipFill>
          <a:blip r:embed="rId7"/>
          <a:stretch>
            <a:fillRect/>
          </a:stretch>
        </p:blipFill>
        <p:spPr>
          <a:xfrm>
            <a:off x="7607141" y="5059680"/>
            <a:ext cx="568643" cy="568643"/>
          </a:xfrm>
          <a:prstGeom prst="rect">
            <a:avLst/>
          </a:prstGeom>
        </p:spPr>
      </p:pic>
      <p:pic>
        <p:nvPicPr>
          <p:cNvPr id="20" name="Image 7" descr="preencoded.png">    </p:cNvPr>
          <p:cNvPicPr>
            <a:picLocks noChangeAspect="1"/>
          </p:cNvPicPr>
          <p:nvPr/>
        </p:nvPicPr>
        <p:blipFill>
          <a:blip r:embed="rId8"/>
          <a:stretch>
            <a:fillRect/>
          </a:stretch>
        </p:blipFill>
        <p:spPr>
          <a:xfrm>
            <a:off x="7763470" y="5184100"/>
            <a:ext cx="255865" cy="319802"/>
          </a:xfrm>
          <a:prstGeom prst="rect">
            <a:avLst/>
          </a:prstGeom>
        </p:spPr>
      </p:pic>
      <p:sp>
        <p:nvSpPr>
          <p:cNvPr id="21" name="Text 11"/>
          <p:cNvSpPr/>
          <p:nvPr/>
        </p:nvSpPr>
        <p:spPr>
          <a:xfrm>
            <a:off x="7607141" y="5817870"/>
            <a:ext cx="2494359" cy="311706"/>
          </a:xfrm>
          <a:prstGeom prst="rect">
            <a:avLst/>
          </a:prstGeom>
          <a:noFill/>
          <a:ln/>
        </p:spPr>
        <p:txBody>
          <a:bodyPr wrap="none" lIns="0" tIns="0" rIns="0" bIns="0" rtlCol="0" anchor="t"/>
          <a:lstStyle/>
          <a:p>
            <a:pPr algn="l" indent="0" marL="0">
              <a:lnSpc>
                <a:spcPts val="2450"/>
              </a:lnSpc>
              <a:buNone/>
            </a:pPr>
            <a:r>
              <a:rPr lang="en-US" sz="1950" b="1" dirty="0">
                <a:solidFill>
                  <a:srgbClr val="384653"/>
                </a:solidFill>
                <a:latin typeface="Barlow Bold" pitchFamily="34" charset="0"/>
                <a:ea typeface="Barlow Bold" pitchFamily="34" charset="-122"/>
                <a:cs typeface="Barlow Bold" pitchFamily="34" charset="-120"/>
              </a:rPr>
              <a:t>Avoid</a:t>
            </a:r>
            <a:endParaRPr lang="en-US" sz="1950" dirty="0"/>
          </a:p>
        </p:txBody>
      </p:sp>
      <p:sp>
        <p:nvSpPr>
          <p:cNvPr id="22" name="Text 12"/>
          <p:cNvSpPr/>
          <p:nvPr/>
        </p:nvSpPr>
        <p:spPr>
          <a:xfrm>
            <a:off x="7607141" y="6243280"/>
            <a:ext cx="6067782" cy="606504"/>
          </a:xfrm>
          <a:prstGeom prst="rect">
            <a:avLst/>
          </a:prstGeom>
          <a:noFill/>
          <a:ln/>
        </p:spPr>
        <p:txBody>
          <a:bodyPr wrap="square" lIns="0" tIns="0" rIns="0" bIns="0" rtlCol="0" anchor="t"/>
          <a:lstStyle/>
          <a:p>
            <a:pPr algn="l" indent="0" marL="0">
              <a:lnSpc>
                <a:spcPts val="2350"/>
              </a:lnSpc>
              <a:buNone/>
            </a:pPr>
            <a:r>
              <a:rPr lang="en-US" sz="1450" dirty="0">
                <a:solidFill>
                  <a:srgbClr val="384653"/>
                </a:solidFill>
                <a:latin typeface="Montserrat" pitchFamily="34" charset="0"/>
                <a:ea typeface="Montserrat" pitchFamily="34" charset="-122"/>
                <a:cs typeface="Montserrat" pitchFamily="34" charset="-120"/>
              </a:rPr>
              <a:t>Eliminate risk entirely by discontinuing risky activities, such as shutting down vulnerable services.</a:t>
            </a:r>
            <a:endParaRPr lang="en-US" sz="14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2025-09-09T19:09:07Z</dcterms:created>
  <dcterms:modified xsi:type="dcterms:W3CDTF">2025-09-09T19:09:07Z</dcterms:modified>
</cp:coreProperties>
</file>