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Barlow"/>
      <p:regular r:id="rId27"/>
    </p:embeddedFont>
    <p:embeddedFont>
      <p:font typeface="Barlow"/>
      <p:regular r:id="rId28"/>
    </p:embeddedFont>
    <p:embeddedFont>
      <p:font typeface="Barlow"/>
      <p:regular r:id="rId29"/>
    </p:embeddedFont>
    <p:embeddedFont>
      <p:font typeface="Barlow"/>
      <p:regular r:id="rId30"/>
    </p:embeddedFont>
    <p:embeddedFont>
      <p:font typeface="Montserrat"/>
      <p:regular r:id="rId31"/>
    </p:embeddedFont>
    <p:embeddedFont>
      <p:font typeface="Montserrat"/>
      <p:regular r:id="rId32"/>
    </p:embeddedFont>
    <p:embeddedFont>
      <p:font typeface="Montserrat"/>
      <p:regular r:id="rId33"/>
    </p:embeddedFont>
    <p:embeddedFont>
      <p:font typeface="Montserrat"/>
      <p:regular r:id="rId3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 Id="rId33" Type="http://schemas.openxmlformats.org/officeDocument/2006/relationships/font" Target="fonts/font7.fntdata"/><Relationship Id="rId3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slideLayout" Target="../slideLayouts/slideLayout11.xml"/><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slideLayout" Target="../slideLayouts/slideLayout12.xml"/><Relationship Id="rId8"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0" Type="http://schemas.openxmlformats.org/officeDocument/2006/relationships/image" Target="../media/image-12-10.png"/><Relationship Id="rId11" Type="http://schemas.openxmlformats.org/officeDocument/2006/relationships/image" Target="../media/image-12-11.png"/><Relationship Id="rId12" Type="http://schemas.openxmlformats.org/officeDocument/2006/relationships/image" Target="../media/image-12-12.png"/><Relationship Id="rId13" Type="http://schemas.openxmlformats.org/officeDocument/2006/relationships/slideLayout" Target="../slideLayouts/slideLayout13.xml"/><Relationship Id="rId1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slideLayout" Target="../slideLayouts/slideLayout15.xml"/><Relationship Id="rId6"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6.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7.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20.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7-10.png"/><Relationship Id="rId11" Type="http://schemas.openxmlformats.org/officeDocument/2006/relationships/slideLayout" Target="../slideLayouts/slideLayout8.xml"/><Relationship Id="rId1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58309" y="2181106"/>
            <a:ext cx="7627382" cy="1247061"/>
          </a:xfrm>
          <a:prstGeom prst="rect">
            <a:avLst/>
          </a:prstGeom>
          <a:noFill/>
          <a:ln/>
        </p:spPr>
        <p:txBody>
          <a:bodyPr wrap="squar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Introduction to Cybersecurity &amp; Core Principles</a:t>
            </a:r>
            <a:endParaRPr lang="en-US" sz="3900" dirty="0"/>
          </a:p>
        </p:txBody>
      </p:sp>
      <p:sp>
        <p:nvSpPr>
          <p:cNvPr id="4" name="Text 1"/>
          <p:cNvSpPr/>
          <p:nvPr/>
        </p:nvSpPr>
        <p:spPr>
          <a:xfrm>
            <a:off x="758309" y="3712488"/>
            <a:ext cx="7627382"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Cybersecurity is no longer reserved for tech professionals or government institutions. It affects every part of modern life, from accessing bank accounts to protecting patient records. In today's digital age, understanding cybersecurity basics is as essential as knowing how to lock your front door.</a:t>
            </a:r>
            <a:endParaRPr lang="en-US" sz="1450" dirty="0"/>
          </a:p>
        </p:txBody>
      </p:sp>
      <p:sp>
        <p:nvSpPr>
          <p:cNvPr id="5" name="Text 2"/>
          <p:cNvSpPr/>
          <p:nvPr/>
        </p:nvSpPr>
        <p:spPr>
          <a:xfrm>
            <a:off x="758309" y="5138738"/>
            <a:ext cx="762738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Whether you're a student, business owner, or everyday internet user, cybersecurity knowledge can protect you from digital threats and give you confidence in our connected world.</a:t>
            </a:r>
            <a:endParaRPr lang="en-US" sz="14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58309" y="1656517"/>
            <a:ext cx="10983277"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Core Cybersecurity Concepts: Defense Strategies</a:t>
            </a:r>
            <a:endParaRPr lang="en-US" sz="3900" dirty="0"/>
          </a:p>
        </p:txBody>
      </p:sp>
      <p:sp>
        <p:nvSpPr>
          <p:cNvPr id="3" name="Shape 1"/>
          <p:cNvSpPr/>
          <p:nvPr/>
        </p:nvSpPr>
        <p:spPr>
          <a:xfrm>
            <a:off x="758309" y="2659142"/>
            <a:ext cx="4244816" cy="3094196"/>
          </a:xfrm>
          <a:prstGeom prst="roundRect">
            <a:avLst>
              <a:gd name="adj" fmla="val 9190"/>
            </a:avLst>
          </a:prstGeom>
          <a:solidFill>
            <a:srgbClr val="D4E9F7"/>
          </a:solidFill>
          <a:ln w="7620">
            <a:solidFill>
              <a:srgbClr val="75BAE6"/>
            </a:solidFill>
            <a:prstDash val="solid"/>
          </a:ln>
        </p:spPr>
      </p:sp>
      <p:sp>
        <p:nvSpPr>
          <p:cNvPr id="4" name="Shape 2"/>
          <p:cNvSpPr/>
          <p:nvPr/>
        </p:nvSpPr>
        <p:spPr>
          <a:xfrm>
            <a:off x="955477" y="2856309"/>
            <a:ext cx="568643" cy="568643"/>
          </a:xfrm>
          <a:prstGeom prst="roundRect">
            <a:avLst>
              <a:gd name="adj" fmla="val 16078780"/>
            </a:avLst>
          </a:prstGeom>
          <a:solidFill>
            <a:srgbClr val="75BAE6"/>
          </a:solidFill>
          <a:ln/>
        </p:spPr>
      </p:sp>
      <p:pic>
        <p:nvPicPr>
          <p:cNvPr id="5" name="Image 0" descr="preencoded.png">    </p:cNvPr>
          <p:cNvPicPr>
            <a:picLocks noChangeAspect="1"/>
          </p:cNvPicPr>
          <p:nvPr/>
        </p:nvPicPr>
        <p:blipFill>
          <a:blip r:embed="rId1"/>
          <a:stretch>
            <a:fillRect/>
          </a:stretch>
        </p:blipFill>
        <p:spPr>
          <a:xfrm>
            <a:off x="1111806" y="2980730"/>
            <a:ext cx="255865" cy="319802"/>
          </a:xfrm>
          <a:prstGeom prst="rect">
            <a:avLst/>
          </a:prstGeom>
        </p:spPr>
      </p:pic>
      <p:sp>
        <p:nvSpPr>
          <p:cNvPr id="6" name="Text 3"/>
          <p:cNvSpPr/>
          <p:nvPr/>
        </p:nvSpPr>
        <p:spPr>
          <a:xfrm>
            <a:off x="955477" y="3614499"/>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Defense in Depth</a:t>
            </a:r>
            <a:endParaRPr lang="en-US" sz="1950" dirty="0"/>
          </a:p>
        </p:txBody>
      </p:sp>
      <p:sp>
        <p:nvSpPr>
          <p:cNvPr id="7" name="Text 4"/>
          <p:cNvSpPr/>
          <p:nvPr/>
        </p:nvSpPr>
        <p:spPr>
          <a:xfrm>
            <a:off x="955477" y="4039910"/>
            <a:ext cx="3850481" cy="1516261"/>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Rather than relying on a single security layer, this strategy uses multiple overlapping defenses like firewalls, antivirus software, and authentication systems.</a:t>
            </a:r>
            <a:endParaRPr lang="en-US" sz="1450" dirty="0"/>
          </a:p>
        </p:txBody>
      </p:sp>
      <p:sp>
        <p:nvSpPr>
          <p:cNvPr id="8" name="Shape 5"/>
          <p:cNvSpPr/>
          <p:nvPr/>
        </p:nvSpPr>
        <p:spPr>
          <a:xfrm>
            <a:off x="5192673" y="2659142"/>
            <a:ext cx="4244935" cy="3094196"/>
          </a:xfrm>
          <a:prstGeom prst="roundRect">
            <a:avLst>
              <a:gd name="adj" fmla="val 9190"/>
            </a:avLst>
          </a:prstGeom>
          <a:solidFill>
            <a:srgbClr val="D4E9F7"/>
          </a:solidFill>
          <a:ln w="7620">
            <a:solidFill>
              <a:srgbClr val="75BAE6"/>
            </a:solidFill>
            <a:prstDash val="solid"/>
          </a:ln>
        </p:spPr>
      </p:sp>
      <p:sp>
        <p:nvSpPr>
          <p:cNvPr id="9" name="Shape 6"/>
          <p:cNvSpPr/>
          <p:nvPr/>
        </p:nvSpPr>
        <p:spPr>
          <a:xfrm>
            <a:off x="5389840" y="2856309"/>
            <a:ext cx="568643" cy="568643"/>
          </a:xfrm>
          <a:prstGeom prst="roundRect">
            <a:avLst>
              <a:gd name="adj" fmla="val 16078780"/>
            </a:avLst>
          </a:prstGeom>
          <a:solidFill>
            <a:srgbClr val="75BAE6"/>
          </a:solidFill>
          <a:ln/>
        </p:spPr>
      </p:sp>
      <p:pic>
        <p:nvPicPr>
          <p:cNvPr id="10" name="Image 1" descr="preencoded.png">    </p:cNvPr>
          <p:cNvPicPr>
            <a:picLocks noChangeAspect="1"/>
          </p:cNvPicPr>
          <p:nvPr/>
        </p:nvPicPr>
        <p:blipFill>
          <a:blip r:embed="rId2"/>
          <a:stretch>
            <a:fillRect/>
          </a:stretch>
        </p:blipFill>
        <p:spPr>
          <a:xfrm>
            <a:off x="5546169" y="2980730"/>
            <a:ext cx="255865" cy="319802"/>
          </a:xfrm>
          <a:prstGeom prst="rect">
            <a:avLst/>
          </a:prstGeom>
        </p:spPr>
      </p:pic>
      <p:sp>
        <p:nvSpPr>
          <p:cNvPr id="11" name="Text 7"/>
          <p:cNvSpPr/>
          <p:nvPr/>
        </p:nvSpPr>
        <p:spPr>
          <a:xfrm>
            <a:off x="5389840" y="3614499"/>
            <a:ext cx="2962632"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Principle of Least Privilege</a:t>
            </a:r>
            <a:endParaRPr lang="en-US" sz="1950" dirty="0"/>
          </a:p>
        </p:txBody>
      </p:sp>
      <p:sp>
        <p:nvSpPr>
          <p:cNvPr id="12" name="Text 8"/>
          <p:cNvSpPr/>
          <p:nvPr/>
        </p:nvSpPr>
        <p:spPr>
          <a:xfrm>
            <a:off x="5389840" y="4039910"/>
            <a:ext cx="3850600" cy="1516261"/>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Users should only have the minimum access necessary to perform their job. If a user account is compromised, the damage will be limited by these restrictions.</a:t>
            </a:r>
            <a:endParaRPr lang="en-US" sz="1450" dirty="0"/>
          </a:p>
        </p:txBody>
      </p:sp>
      <p:sp>
        <p:nvSpPr>
          <p:cNvPr id="13" name="Shape 9"/>
          <p:cNvSpPr/>
          <p:nvPr/>
        </p:nvSpPr>
        <p:spPr>
          <a:xfrm>
            <a:off x="9627156" y="2659142"/>
            <a:ext cx="4244816" cy="3094196"/>
          </a:xfrm>
          <a:prstGeom prst="roundRect">
            <a:avLst>
              <a:gd name="adj" fmla="val 9190"/>
            </a:avLst>
          </a:prstGeom>
          <a:solidFill>
            <a:srgbClr val="D4E9F7"/>
          </a:solidFill>
          <a:ln w="7620">
            <a:solidFill>
              <a:srgbClr val="75BAE6"/>
            </a:solidFill>
            <a:prstDash val="solid"/>
          </a:ln>
        </p:spPr>
      </p:sp>
      <p:sp>
        <p:nvSpPr>
          <p:cNvPr id="14" name="Shape 10"/>
          <p:cNvSpPr/>
          <p:nvPr/>
        </p:nvSpPr>
        <p:spPr>
          <a:xfrm>
            <a:off x="9824323" y="2856309"/>
            <a:ext cx="568643" cy="568643"/>
          </a:xfrm>
          <a:prstGeom prst="roundRect">
            <a:avLst>
              <a:gd name="adj" fmla="val 16078780"/>
            </a:avLst>
          </a:prstGeom>
          <a:solidFill>
            <a:srgbClr val="75BAE6"/>
          </a:solidFill>
          <a:ln/>
        </p:spPr>
      </p:sp>
      <p:pic>
        <p:nvPicPr>
          <p:cNvPr id="15" name="Image 2" descr="preencoded.png">    </p:cNvPr>
          <p:cNvPicPr>
            <a:picLocks noChangeAspect="1"/>
          </p:cNvPicPr>
          <p:nvPr/>
        </p:nvPicPr>
        <p:blipFill>
          <a:blip r:embed="rId3"/>
          <a:stretch>
            <a:fillRect/>
          </a:stretch>
        </p:blipFill>
        <p:spPr>
          <a:xfrm>
            <a:off x="9980652" y="2980730"/>
            <a:ext cx="255865" cy="319802"/>
          </a:xfrm>
          <a:prstGeom prst="rect">
            <a:avLst/>
          </a:prstGeom>
        </p:spPr>
      </p:pic>
      <p:sp>
        <p:nvSpPr>
          <p:cNvPr id="16" name="Text 11"/>
          <p:cNvSpPr/>
          <p:nvPr/>
        </p:nvSpPr>
        <p:spPr>
          <a:xfrm>
            <a:off x="9824323" y="3614499"/>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Zero Trust Model</a:t>
            </a:r>
            <a:endParaRPr lang="en-US" sz="1950" dirty="0"/>
          </a:p>
        </p:txBody>
      </p:sp>
      <p:sp>
        <p:nvSpPr>
          <p:cNvPr id="17" name="Text 12"/>
          <p:cNvSpPr/>
          <p:nvPr/>
        </p:nvSpPr>
        <p:spPr>
          <a:xfrm>
            <a:off x="9824323" y="4039910"/>
            <a:ext cx="3850481" cy="1516261"/>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This approach assumes that threats could be both external and internal. No user or device is automatically trusted — all access requests are verified continually.</a:t>
            </a:r>
            <a:endParaRPr lang="en-US" sz="1450" dirty="0"/>
          </a:p>
        </p:txBody>
      </p:sp>
      <p:sp>
        <p:nvSpPr>
          <p:cNvPr id="18" name="Text 13"/>
          <p:cNvSpPr/>
          <p:nvPr/>
        </p:nvSpPr>
        <p:spPr>
          <a:xfrm>
            <a:off x="758309" y="5966579"/>
            <a:ext cx="13113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These strategies work together to create a comprehensive security posture that can adapt to evolving threats and protect against both known and unknown vulnerabilities.</a:t>
            </a:r>
            <a:endParaRPr lang="en-US" sz="14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58309" y="722352"/>
            <a:ext cx="8346638"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Career Opportunities in Cybersecurity</a:t>
            </a:r>
            <a:endParaRPr lang="en-US" sz="3900" dirty="0"/>
          </a:p>
        </p:txBody>
      </p:sp>
      <p:sp>
        <p:nvSpPr>
          <p:cNvPr id="3" name="Text 1"/>
          <p:cNvSpPr/>
          <p:nvPr/>
        </p:nvSpPr>
        <p:spPr>
          <a:xfrm>
            <a:off x="758309" y="1724978"/>
            <a:ext cx="1311378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Cybersecurity offers a wide range of careers, each with unique responsibilities and required skills:</a:t>
            </a:r>
            <a:endParaRPr lang="en-US" sz="1450" dirty="0"/>
          </a:p>
        </p:txBody>
      </p:sp>
      <p:sp>
        <p:nvSpPr>
          <p:cNvPr id="4" name="Shape 2"/>
          <p:cNvSpPr/>
          <p:nvPr/>
        </p:nvSpPr>
        <p:spPr>
          <a:xfrm>
            <a:off x="758309" y="2241471"/>
            <a:ext cx="6462117" cy="1153478"/>
          </a:xfrm>
          <a:prstGeom prst="roundRect">
            <a:avLst>
              <a:gd name="adj" fmla="val 9513"/>
            </a:avLst>
          </a:prstGeom>
          <a:solidFill>
            <a:srgbClr val="FFFFFF"/>
          </a:solidFill>
          <a:ln w="22860">
            <a:solidFill>
              <a:srgbClr val="BACFDD"/>
            </a:solidFill>
            <a:prstDash val="solid"/>
          </a:ln>
        </p:spPr>
      </p:sp>
      <p:pic>
        <p:nvPicPr>
          <p:cNvPr id="5" name="Image 0" descr="preencoded.png">    </p:cNvPr>
          <p:cNvPicPr>
            <a:picLocks noChangeAspect="1"/>
          </p:cNvPicPr>
          <p:nvPr/>
        </p:nvPicPr>
        <p:blipFill>
          <a:blip r:embed="rId1"/>
          <a:stretch>
            <a:fillRect/>
          </a:stretch>
        </p:blipFill>
        <p:spPr>
          <a:xfrm>
            <a:off x="735449" y="2241471"/>
            <a:ext cx="91440" cy="1153478"/>
          </a:xfrm>
          <a:prstGeom prst="rect">
            <a:avLst/>
          </a:prstGeom>
        </p:spPr>
      </p:pic>
      <p:sp>
        <p:nvSpPr>
          <p:cNvPr id="6" name="Text 3"/>
          <p:cNvSpPr/>
          <p:nvPr/>
        </p:nvSpPr>
        <p:spPr>
          <a:xfrm>
            <a:off x="1039297" y="2453878"/>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Security Analyst</a:t>
            </a:r>
            <a:endParaRPr lang="en-US" sz="1950" dirty="0"/>
          </a:p>
        </p:txBody>
      </p:sp>
      <p:sp>
        <p:nvSpPr>
          <p:cNvPr id="7" name="Text 4"/>
          <p:cNvSpPr/>
          <p:nvPr/>
        </p:nvSpPr>
        <p:spPr>
          <a:xfrm>
            <a:off x="1039297" y="2879288"/>
            <a:ext cx="596872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Monitors systems, responds to alerts, and analyzes incidents</a:t>
            </a:r>
            <a:endParaRPr lang="en-US" sz="1450" dirty="0"/>
          </a:p>
        </p:txBody>
      </p:sp>
      <p:sp>
        <p:nvSpPr>
          <p:cNvPr id="8" name="Shape 5"/>
          <p:cNvSpPr/>
          <p:nvPr/>
        </p:nvSpPr>
        <p:spPr>
          <a:xfrm>
            <a:off x="7409974" y="2241471"/>
            <a:ext cx="6462117" cy="1153478"/>
          </a:xfrm>
          <a:prstGeom prst="roundRect">
            <a:avLst>
              <a:gd name="adj" fmla="val 9513"/>
            </a:avLst>
          </a:prstGeom>
          <a:solidFill>
            <a:srgbClr val="FFFFFF"/>
          </a:solidFill>
          <a:ln w="22860">
            <a:solidFill>
              <a:srgbClr val="BACFDD"/>
            </a:solidFill>
            <a:prstDash val="solid"/>
          </a:ln>
        </p:spPr>
      </p:sp>
      <p:pic>
        <p:nvPicPr>
          <p:cNvPr id="9" name="Image 1" descr="preencoded.png">    </p:cNvPr>
          <p:cNvPicPr>
            <a:picLocks noChangeAspect="1"/>
          </p:cNvPicPr>
          <p:nvPr/>
        </p:nvPicPr>
        <p:blipFill>
          <a:blip r:embed="rId2"/>
          <a:stretch>
            <a:fillRect/>
          </a:stretch>
        </p:blipFill>
        <p:spPr>
          <a:xfrm>
            <a:off x="7387114" y="2241471"/>
            <a:ext cx="91440" cy="1153478"/>
          </a:xfrm>
          <a:prstGeom prst="rect">
            <a:avLst/>
          </a:prstGeom>
        </p:spPr>
      </p:pic>
      <p:sp>
        <p:nvSpPr>
          <p:cNvPr id="10" name="Text 6"/>
          <p:cNvSpPr/>
          <p:nvPr/>
        </p:nvSpPr>
        <p:spPr>
          <a:xfrm>
            <a:off x="7690961" y="2453878"/>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Threat Hunter</a:t>
            </a:r>
            <a:endParaRPr lang="en-US" sz="1950" dirty="0"/>
          </a:p>
        </p:txBody>
      </p:sp>
      <p:sp>
        <p:nvSpPr>
          <p:cNvPr id="11" name="Text 7"/>
          <p:cNvSpPr/>
          <p:nvPr/>
        </p:nvSpPr>
        <p:spPr>
          <a:xfrm>
            <a:off x="7690961" y="2879288"/>
            <a:ext cx="596872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Proactively searches for hidden threats within networks</a:t>
            </a:r>
            <a:endParaRPr lang="en-US" sz="1450" dirty="0"/>
          </a:p>
        </p:txBody>
      </p:sp>
      <p:sp>
        <p:nvSpPr>
          <p:cNvPr id="12" name="Shape 8"/>
          <p:cNvSpPr/>
          <p:nvPr/>
        </p:nvSpPr>
        <p:spPr>
          <a:xfrm>
            <a:off x="758309" y="3584496"/>
            <a:ext cx="6462117" cy="1456730"/>
          </a:xfrm>
          <a:prstGeom prst="roundRect">
            <a:avLst>
              <a:gd name="adj" fmla="val 7532"/>
            </a:avLst>
          </a:prstGeom>
          <a:solidFill>
            <a:srgbClr val="FFFFFF"/>
          </a:solidFill>
          <a:ln w="22860">
            <a:solidFill>
              <a:srgbClr val="BACFDD"/>
            </a:solidFill>
            <a:prstDash val="solid"/>
          </a:ln>
        </p:spPr>
      </p:sp>
      <p:pic>
        <p:nvPicPr>
          <p:cNvPr id="13" name="Image 2" descr="preencoded.png">    </p:cNvPr>
          <p:cNvPicPr>
            <a:picLocks noChangeAspect="1"/>
          </p:cNvPicPr>
          <p:nvPr/>
        </p:nvPicPr>
        <p:blipFill>
          <a:blip r:embed="rId3"/>
          <a:stretch>
            <a:fillRect/>
          </a:stretch>
        </p:blipFill>
        <p:spPr>
          <a:xfrm>
            <a:off x="735449" y="3584496"/>
            <a:ext cx="91440" cy="1456730"/>
          </a:xfrm>
          <a:prstGeom prst="rect">
            <a:avLst/>
          </a:prstGeom>
        </p:spPr>
      </p:pic>
      <p:sp>
        <p:nvSpPr>
          <p:cNvPr id="14" name="Text 9"/>
          <p:cNvSpPr/>
          <p:nvPr/>
        </p:nvSpPr>
        <p:spPr>
          <a:xfrm>
            <a:off x="1039297" y="3796903"/>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Penetration Tester</a:t>
            </a:r>
            <a:endParaRPr lang="en-US" sz="1950" dirty="0"/>
          </a:p>
        </p:txBody>
      </p:sp>
      <p:sp>
        <p:nvSpPr>
          <p:cNvPr id="15" name="Text 10"/>
          <p:cNvSpPr/>
          <p:nvPr/>
        </p:nvSpPr>
        <p:spPr>
          <a:xfrm>
            <a:off x="1039297" y="4222313"/>
            <a:ext cx="596872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Simulates attacks to identify weaknesses (Ethical Hacker)</a:t>
            </a:r>
            <a:endParaRPr lang="en-US" sz="1450" dirty="0"/>
          </a:p>
        </p:txBody>
      </p:sp>
      <p:sp>
        <p:nvSpPr>
          <p:cNvPr id="16" name="Shape 11"/>
          <p:cNvSpPr/>
          <p:nvPr/>
        </p:nvSpPr>
        <p:spPr>
          <a:xfrm>
            <a:off x="7409974" y="3584496"/>
            <a:ext cx="6462117" cy="1456730"/>
          </a:xfrm>
          <a:prstGeom prst="roundRect">
            <a:avLst>
              <a:gd name="adj" fmla="val 7532"/>
            </a:avLst>
          </a:prstGeom>
          <a:solidFill>
            <a:srgbClr val="FFFFFF"/>
          </a:solidFill>
          <a:ln w="22860">
            <a:solidFill>
              <a:srgbClr val="BACFDD"/>
            </a:solidFill>
            <a:prstDash val="solid"/>
          </a:ln>
        </p:spPr>
      </p:sp>
      <p:pic>
        <p:nvPicPr>
          <p:cNvPr id="17" name="Image 3" descr="preencoded.png">    </p:cNvPr>
          <p:cNvPicPr>
            <a:picLocks noChangeAspect="1"/>
          </p:cNvPicPr>
          <p:nvPr/>
        </p:nvPicPr>
        <p:blipFill>
          <a:blip r:embed="rId4"/>
          <a:stretch>
            <a:fillRect/>
          </a:stretch>
        </p:blipFill>
        <p:spPr>
          <a:xfrm>
            <a:off x="7387114" y="3584496"/>
            <a:ext cx="91440" cy="1456730"/>
          </a:xfrm>
          <a:prstGeom prst="rect">
            <a:avLst/>
          </a:prstGeom>
        </p:spPr>
      </p:pic>
      <p:sp>
        <p:nvSpPr>
          <p:cNvPr id="18" name="Text 12"/>
          <p:cNvSpPr/>
          <p:nvPr/>
        </p:nvSpPr>
        <p:spPr>
          <a:xfrm>
            <a:off x="7690961" y="3796903"/>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SOC Analyst</a:t>
            </a:r>
            <a:endParaRPr lang="en-US" sz="1950" dirty="0"/>
          </a:p>
        </p:txBody>
      </p:sp>
      <p:sp>
        <p:nvSpPr>
          <p:cNvPr id="19" name="Text 13"/>
          <p:cNvSpPr/>
          <p:nvPr/>
        </p:nvSpPr>
        <p:spPr>
          <a:xfrm>
            <a:off x="7690961" y="4222313"/>
            <a:ext cx="596872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Works in a Security Operations Center to detect and mitigate threats</a:t>
            </a:r>
            <a:endParaRPr lang="en-US" sz="1450" dirty="0"/>
          </a:p>
        </p:txBody>
      </p:sp>
      <p:sp>
        <p:nvSpPr>
          <p:cNvPr id="20" name="Shape 14"/>
          <p:cNvSpPr/>
          <p:nvPr/>
        </p:nvSpPr>
        <p:spPr>
          <a:xfrm>
            <a:off x="758309" y="5230773"/>
            <a:ext cx="6462117" cy="1456730"/>
          </a:xfrm>
          <a:prstGeom prst="roundRect">
            <a:avLst>
              <a:gd name="adj" fmla="val 7532"/>
            </a:avLst>
          </a:prstGeom>
          <a:solidFill>
            <a:srgbClr val="FFFFFF"/>
          </a:solidFill>
          <a:ln w="22860">
            <a:solidFill>
              <a:srgbClr val="BACFDD"/>
            </a:solidFill>
            <a:prstDash val="solid"/>
          </a:ln>
        </p:spPr>
      </p:sp>
      <p:pic>
        <p:nvPicPr>
          <p:cNvPr id="21" name="Image 4" descr="preencoded.png">    </p:cNvPr>
          <p:cNvPicPr>
            <a:picLocks noChangeAspect="1"/>
          </p:cNvPicPr>
          <p:nvPr/>
        </p:nvPicPr>
        <p:blipFill>
          <a:blip r:embed="rId5"/>
          <a:stretch>
            <a:fillRect/>
          </a:stretch>
        </p:blipFill>
        <p:spPr>
          <a:xfrm>
            <a:off x="735449" y="5230773"/>
            <a:ext cx="91440" cy="1456730"/>
          </a:xfrm>
          <a:prstGeom prst="rect">
            <a:avLst/>
          </a:prstGeom>
        </p:spPr>
      </p:pic>
      <p:sp>
        <p:nvSpPr>
          <p:cNvPr id="22" name="Text 15"/>
          <p:cNvSpPr/>
          <p:nvPr/>
        </p:nvSpPr>
        <p:spPr>
          <a:xfrm>
            <a:off x="1039297" y="5443180"/>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Security Engineer</a:t>
            </a:r>
            <a:endParaRPr lang="en-US" sz="1950" dirty="0"/>
          </a:p>
        </p:txBody>
      </p:sp>
      <p:sp>
        <p:nvSpPr>
          <p:cNvPr id="23" name="Text 16"/>
          <p:cNvSpPr/>
          <p:nvPr/>
        </p:nvSpPr>
        <p:spPr>
          <a:xfrm>
            <a:off x="1039297" y="5868591"/>
            <a:ext cx="596872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Designs and implements secure systems and infrastructure</a:t>
            </a:r>
            <a:endParaRPr lang="en-US" sz="1450" dirty="0"/>
          </a:p>
        </p:txBody>
      </p:sp>
      <p:sp>
        <p:nvSpPr>
          <p:cNvPr id="24" name="Shape 17"/>
          <p:cNvSpPr/>
          <p:nvPr/>
        </p:nvSpPr>
        <p:spPr>
          <a:xfrm>
            <a:off x="7409974" y="5230773"/>
            <a:ext cx="6462117" cy="1456730"/>
          </a:xfrm>
          <a:prstGeom prst="roundRect">
            <a:avLst>
              <a:gd name="adj" fmla="val 7532"/>
            </a:avLst>
          </a:prstGeom>
          <a:solidFill>
            <a:srgbClr val="FFFFFF"/>
          </a:solidFill>
          <a:ln w="22860">
            <a:solidFill>
              <a:srgbClr val="BACFDD"/>
            </a:solidFill>
            <a:prstDash val="solid"/>
          </a:ln>
        </p:spPr>
      </p:sp>
      <p:pic>
        <p:nvPicPr>
          <p:cNvPr id="25" name="Image 5" descr="preencoded.png">    </p:cNvPr>
          <p:cNvPicPr>
            <a:picLocks noChangeAspect="1"/>
          </p:cNvPicPr>
          <p:nvPr/>
        </p:nvPicPr>
        <p:blipFill>
          <a:blip r:embed="rId6"/>
          <a:stretch>
            <a:fillRect/>
          </a:stretch>
        </p:blipFill>
        <p:spPr>
          <a:xfrm>
            <a:off x="7387114" y="5230773"/>
            <a:ext cx="91440" cy="1456730"/>
          </a:xfrm>
          <a:prstGeom prst="rect">
            <a:avLst/>
          </a:prstGeom>
        </p:spPr>
      </p:pic>
      <p:sp>
        <p:nvSpPr>
          <p:cNvPr id="26" name="Text 18"/>
          <p:cNvSpPr/>
          <p:nvPr/>
        </p:nvSpPr>
        <p:spPr>
          <a:xfrm>
            <a:off x="7690961" y="5443180"/>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Compliance Officer</a:t>
            </a:r>
            <a:endParaRPr lang="en-US" sz="1950" dirty="0"/>
          </a:p>
        </p:txBody>
      </p:sp>
      <p:sp>
        <p:nvSpPr>
          <p:cNvPr id="27" name="Text 19"/>
          <p:cNvSpPr/>
          <p:nvPr/>
        </p:nvSpPr>
        <p:spPr>
          <a:xfrm>
            <a:off x="7690961" y="5868591"/>
            <a:ext cx="596872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Ensures the organization follows regulations and internal policies</a:t>
            </a:r>
            <a:endParaRPr lang="en-US" sz="1450" dirty="0"/>
          </a:p>
        </p:txBody>
      </p:sp>
      <p:sp>
        <p:nvSpPr>
          <p:cNvPr id="28" name="Text 20"/>
          <p:cNvSpPr/>
          <p:nvPr/>
        </p:nvSpPr>
        <p:spPr>
          <a:xfrm>
            <a:off x="758309" y="6900743"/>
            <a:ext cx="13113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Whether you're technically inclined or more policy-oriented, there's a place for you in cybersecurity. Many of these roles align with the ISC2 Certified in Cybersecurity (CC) certification paths.</a:t>
            </a:r>
            <a:endParaRPr lang="en-US" sz="14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58309" y="1060371"/>
            <a:ext cx="5133499"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Cybersecurity Domains</a:t>
            </a:r>
            <a:endParaRPr lang="en-US" sz="3900" dirty="0"/>
          </a:p>
        </p:txBody>
      </p:sp>
      <p:sp>
        <p:nvSpPr>
          <p:cNvPr id="3" name="Text 1"/>
          <p:cNvSpPr/>
          <p:nvPr/>
        </p:nvSpPr>
        <p:spPr>
          <a:xfrm>
            <a:off x="758309" y="2062996"/>
            <a:ext cx="1311378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 field is organized into specialized domains. Understanding these will help you navigate where your interests or skills might align:</a:t>
            </a:r>
            <a:endParaRPr lang="en-US" sz="1450" dirty="0"/>
          </a:p>
        </p:txBody>
      </p:sp>
      <p:sp>
        <p:nvSpPr>
          <p:cNvPr id="4" name="Text 2"/>
          <p:cNvSpPr/>
          <p:nvPr/>
        </p:nvSpPr>
        <p:spPr>
          <a:xfrm>
            <a:off x="2336363" y="2733675"/>
            <a:ext cx="2494359" cy="311706"/>
          </a:xfrm>
          <a:prstGeom prst="rect">
            <a:avLst/>
          </a:prstGeom>
          <a:noFill/>
          <a:ln/>
        </p:spPr>
        <p:txBody>
          <a:bodyPr wrap="none" lIns="0" tIns="0" rIns="0" bIns="0" rtlCol="0" anchor="t"/>
          <a:lstStyle/>
          <a:p>
            <a:pPr algn="r"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Security Principles</a:t>
            </a:r>
            <a:endParaRPr lang="en-US" sz="1950" dirty="0"/>
          </a:p>
        </p:txBody>
      </p:sp>
      <p:sp>
        <p:nvSpPr>
          <p:cNvPr id="5" name="Text 3"/>
          <p:cNvSpPr/>
          <p:nvPr/>
        </p:nvSpPr>
        <p:spPr>
          <a:xfrm>
            <a:off x="758309" y="3159085"/>
            <a:ext cx="4072414" cy="606504"/>
          </a:xfrm>
          <a:prstGeom prst="rect">
            <a:avLst/>
          </a:prstGeom>
          <a:noFill/>
          <a:ln/>
        </p:spPr>
        <p:txBody>
          <a:bodyPr wrap="square" lIns="0" tIns="0" rIns="0" bIns="0" rtlCol="0" anchor="t"/>
          <a:lstStyle/>
          <a:p>
            <a:pPr algn="r"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Foundational concepts like confidentiality, integrity, and availability</a:t>
            </a:r>
            <a:endParaRPr lang="en-US" sz="1450" dirty="0"/>
          </a:p>
        </p:txBody>
      </p:sp>
      <p:pic>
        <p:nvPicPr>
          <p:cNvPr id="6" name="Image 0" descr="preencoded.png">    </p:cNvPr>
          <p:cNvPicPr>
            <a:picLocks noChangeAspect="1"/>
          </p:cNvPicPr>
          <p:nvPr/>
        </p:nvPicPr>
        <p:blipFill>
          <a:blip r:embed="rId1"/>
          <a:stretch>
            <a:fillRect/>
          </a:stretch>
        </p:blipFill>
        <p:spPr>
          <a:xfrm>
            <a:off x="5020270" y="2579489"/>
            <a:ext cx="4589740" cy="4589740"/>
          </a:xfrm>
          <a:prstGeom prst="rect">
            <a:avLst/>
          </a:prstGeom>
        </p:spPr>
      </p:pic>
      <p:pic>
        <p:nvPicPr>
          <p:cNvPr id="7" name="Image 1" descr="preencoded.png">    </p:cNvPr>
          <p:cNvPicPr>
            <a:picLocks noChangeAspect="1"/>
          </p:cNvPicPr>
          <p:nvPr/>
        </p:nvPicPr>
        <p:blipFill>
          <a:blip r:embed="rId2"/>
          <a:stretch>
            <a:fillRect/>
          </a:stretch>
        </p:blipFill>
        <p:spPr>
          <a:xfrm>
            <a:off x="6370082" y="3305770"/>
            <a:ext cx="283607" cy="354568"/>
          </a:xfrm>
          <a:prstGeom prst="rect">
            <a:avLst/>
          </a:prstGeom>
        </p:spPr>
      </p:pic>
      <p:sp>
        <p:nvSpPr>
          <p:cNvPr id="8" name="Text 4"/>
          <p:cNvSpPr/>
          <p:nvPr/>
        </p:nvSpPr>
        <p:spPr>
          <a:xfrm>
            <a:off x="9799558" y="2733675"/>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Access Control</a:t>
            </a:r>
            <a:endParaRPr lang="en-US" sz="1950" dirty="0"/>
          </a:p>
        </p:txBody>
      </p:sp>
      <p:sp>
        <p:nvSpPr>
          <p:cNvPr id="9" name="Text 5"/>
          <p:cNvSpPr/>
          <p:nvPr/>
        </p:nvSpPr>
        <p:spPr>
          <a:xfrm>
            <a:off x="9799558" y="3159085"/>
            <a:ext cx="4072533"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Ensuring only the right people can access data</a:t>
            </a:r>
            <a:endParaRPr lang="en-US" sz="1450" dirty="0"/>
          </a:p>
        </p:txBody>
      </p:sp>
      <p:pic>
        <p:nvPicPr>
          <p:cNvPr id="10" name="Image 2" descr="preencoded.png">    </p:cNvPr>
          <p:cNvPicPr>
            <a:picLocks noChangeAspect="1"/>
          </p:cNvPicPr>
          <p:nvPr/>
        </p:nvPicPr>
        <p:blipFill>
          <a:blip r:embed="rId3"/>
          <a:stretch>
            <a:fillRect/>
          </a:stretch>
        </p:blipFill>
        <p:spPr>
          <a:xfrm>
            <a:off x="5020270" y="2579489"/>
            <a:ext cx="4589740" cy="4589740"/>
          </a:xfrm>
          <a:prstGeom prst="rect">
            <a:avLst/>
          </a:prstGeom>
        </p:spPr>
      </p:pic>
      <p:pic>
        <p:nvPicPr>
          <p:cNvPr id="11" name="Image 3" descr="preencoded.png">    </p:cNvPr>
          <p:cNvPicPr>
            <a:picLocks noChangeAspect="1"/>
          </p:cNvPicPr>
          <p:nvPr/>
        </p:nvPicPr>
        <p:blipFill>
          <a:blip r:embed="rId4"/>
          <a:stretch>
            <a:fillRect/>
          </a:stretch>
        </p:blipFill>
        <p:spPr>
          <a:xfrm>
            <a:off x="7976473" y="3305770"/>
            <a:ext cx="283607" cy="354568"/>
          </a:xfrm>
          <a:prstGeom prst="rect">
            <a:avLst/>
          </a:prstGeom>
        </p:spPr>
      </p:pic>
      <p:sp>
        <p:nvSpPr>
          <p:cNvPr id="12" name="Text 6"/>
          <p:cNvSpPr/>
          <p:nvPr/>
        </p:nvSpPr>
        <p:spPr>
          <a:xfrm>
            <a:off x="9989106" y="4358283"/>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Network Security</a:t>
            </a:r>
            <a:endParaRPr lang="en-US" sz="1950" dirty="0"/>
          </a:p>
        </p:txBody>
      </p:sp>
      <p:sp>
        <p:nvSpPr>
          <p:cNvPr id="13" name="Text 7"/>
          <p:cNvSpPr/>
          <p:nvPr/>
        </p:nvSpPr>
        <p:spPr>
          <a:xfrm>
            <a:off x="9989106" y="4783693"/>
            <a:ext cx="3882985"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Firewalls, VPNs, and intrusion detection systems</a:t>
            </a:r>
            <a:endParaRPr lang="en-US" sz="1450" dirty="0"/>
          </a:p>
        </p:txBody>
      </p:sp>
      <p:pic>
        <p:nvPicPr>
          <p:cNvPr id="14" name="Image 4" descr="preencoded.png">    </p:cNvPr>
          <p:cNvPicPr>
            <a:picLocks noChangeAspect="1"/>
          </p:cNvPicPr>
          <p:nvPr/>
        </p:nvPicPr>
        <p:blipFill>
          <a:blip r:embed="rId5"/>
          <a:stretch>
            <a:fillRect/>
          </a:stretch>
        </p:blipFill>
        <p:spPr>
          <a:xfrm>
            <a:off x="5020270" y="2579489"/>
            <a:ext cx="4589740" cy="4589740"/>
          </a:xfrm>
          <a:prstGeom prst="rect">
            <a:avLst/>
          </a:prstGeom>
        </p:spPr>
      </p:pic>
      <p:pic>
        <p:nvPicPr>
          <p:cNvPr id="15" name="Image 5" descr="preencoded.png">    </p:cNvPr>
          <p:cNvPicPr>
            <a:picLocks noChangeAspect="1"/>
          </p:cNvPicPr>
          <p:nvPr/>
        </p:nvPicPr>
        <p:blipFill>
          <a:blip r:embed="rId6"/>
          <a:stretch>
            <a:fillRect/>
          </a:stretch>
        </p:blipFill>
        <p:spPr>
          <a:xfrm>
            <a:off x="8779669" y="4697016"/>
            <a:ext cx="283607" cy="354568"/>
          </a:xfrm>
          <a:prstGeom prst="rect">
            <a:avLst/>
          </a:prstGeom>
        </p:spPr>
      </p:pic>
      <p:sp>
        <p:nvSpPr>
          <p:cNvPr id="16" name="Text 8"/>
          <p:cNvSpPr/>
          <p:nvPr/>
        </p:nvSpPr>
        <p:spPr>
          <a:xfrm>
            <a:off x="9799558" y="5983010"/>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Security Operations</a:t>
            </a:r>
            <a:endParaRPr lang="en-US" sz="1950" dirty="0"/>
          </a:p>
        </p:txBody>
      </p:sp>
      <p:sp>
        <p:nvSpPr>
          <p:cNvPr id="17" name="Text 9"/>
          <p:cNvSpPr/>
          <p:nvPr/>
        </p:nvSpPr>
        <p:spPr>
          <a:xfrm>
            <a:off x="9799558" y="6408420"/>
            <a:ext cx="4072533"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Incident response and threat management</a:t>
            </a:r>
            <a:endParaRPr lang="en-US" sz="1450" dirty="0"/>
          </a:p>
        </p:txBody>
      </p:sp>
      <p:pic>
        <p:nvPicPr>
          <p:cNvPr id="18" name="Image 6" descr="preencoded.png">    </p:cNvPr>
          <p:cNvPicPr>
            <a:picLocks noChangeAspect="1"/>
          </p:cNvPicPr>
          <p:nvPr/>
        </p:nvPicPr>
        <p:blipFill>
          <a:blip r:embed="rId7"/>
          <a:stretch>
            <a:fillRect/>
          </a:stretch>
        </p:blipFill>
        <p:spPr>
          <a:xfrm>
            <a:off x="5020270" y="2579489"/>
            <a:ext cx="4589740" cy="4589740"/>
          </a:xfrm>
          <a:prstGeom prst="rect">
            <a:avLst/>
          </a:prstGeom>
        </p:spPr>
      </p:pic>
      <p:pic>
        <p:nvPicPr>
          <p:cNvPr id="19" name="Image 7" descr="preencoded.png">    </p:cNvPr>
          <p:cNvPicPr>
            <a:picLocks noChangeAspect="1"/>
          </p:cNvPicPr>
          <p:nvPr/>
        </p:nvPicPr>
        <p:blipFill>
          <a:blip r:embed="rId8"/>
          <a:stretch>
            <a:fillRect/>
          </a:stretch>
        </p:blipFill>
        <p:spPr>
          <a:xfrm>
            <a:off x="7976473" y="6088261"/>
            <a:ext cx="283607" cy="354568"/>
          </a:xfrm>
          <a:prstGeom prst="rect">
            <a:avLst/>
          </a:prstGeom>
        </p:spPr>
      </p:pic>
      <p:sp>
        <p:nvSpPr>
          <p:cNvPr id="20" name="Text 10"/>
          <p:cNvSpPr/>
          <p:nvPr/>
        </p:nvSpPr>
        <p:spPr>
          <a:xfrm>
            <a:off x="1945600" y="6134695"/>
            <a:ext cx="2885122" cy="311706"/>
          </a:xfrm>
          <a:prstGeom prst="rect">
            <a:avLst/>
          </a:prstGeom>
          <a:noFill/>
          <a:ln/>
        </p:spPr>
        <p:txBody>
          <a:bodyPr wrap="none" lIns="0" tIns="0" rIns="0" bIns="0" rtlCol="0" anchor="t"/>
          <a:lstStyle/>
          <a:p>
            <a:pPr algn="r"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Governance &amp; Compliance</a:t>
            </a:r>
            <a:endParaRPr lang="en-US" sz="1950" dirty="0"/>
          </a:p>
        </p:txBody>
      </p:sp>
      <p:sp>
        <p:nvSpPr>
          <p:cNvPr id="21" name="Text 11"/>
          <p:cNvSpPr/>
          <p:nvPr/>
        </p:nvSpPr>
        <p:spPr>
          <a:xfrm>
            <a:off x="758309" y="6560106"/>
            <a:ext cx="4072414" cy="303252"/>
          </a:xfrm>
          <a:prstGeom prst="rect">
            <a:avLst/>
          </a:prstGeom>
          <a:noFill/>
          <a:ln/>
        </p:spPr>
        <p:txBody>
          <a:bodyPr wrap="none" lIns="0" tIns="0" rIns="0" bIns="0" rtlCol="0" anchor="t"/>
          <a:lstStyle/>
          <a:p>
            <a:pPr algn="r"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Policies, audits, and risk analysis</a:t>
            </a:r>
            <a:endParaRPr lang="en-US" sz="1450" dirty="0"/>
          </a:p>
        </p:txBody>
      </p:sp>
      <p:pic>
        <p:nvPicPr>
          <p:cNvPr id="22" name="Image 8" descr="preencoded.png">    </p:cNvPr>
          <p:cNvPicPr>
            <a:picLocks noChangeAspect="1"/>
          </p:cNvPicPr>
          <p:nvPr/>
        </p:nvPicPr>
        <p:blipFill>
          <a:blip r:embed="rId9"/>
          <a:stretch>
            <a:fillRect/>
          </a:stretch>
        </p:blipFill>
        <p:spPr>
          <a:xfrm>
            <a:off x="5020270" y="2579489"/>
            <a:ext cx="4589740" cy="4589740"/>
          </a:xfrm>
          <a:prstGeom prst="rect">
            <a:avLst/>
          </a:prstGeom>
        </p:spPr>
      </p:pic>
      <p:pic>
        <p:nvPicPr>
          <p:cNvPr id="23" name="Image 9" descr="preencoded.png">    </p:cNvPr>
          <p:cNvPicPr>
            <a:picLocks noChangeAspect="1"/>
          </p:cNvPicPr>
          <p:nvPr/>
        </p:nvPicPr>
        <p:blipFill>
          <a:blip r:embed="rId10"/>
          <a:stretch>
            <a:fillRect/>
          </a:stretch>
        </p:blipFill>
        <p:spPr>
          <a:xfrm>
            <a:off x="6370082" y="6088261"/>
            <a:ext cx="283607" cy="354568"/>
          </a:xfrm>
          <a:prstGeom prst="rect">
            <a:avLst/>
          </a:prstGeom>
        </p:spPr>
      </p:pic>
      <p:sp>
        <p:nvSpPr>
          <p:cNvPr id="24" name="Text 12"/>
          <p:cNvSpPr/>
          <p:nvPr/>
        </p:nvSpPr>
        <p:spPr>
          <a:xfrm>
            <a:off x="2146816" y="4358283"/>
            <a:ext cx="2494359" cy="311706"/>
          </a:xfrm>
          <a:prstGeom prst="rect">
            <a:avLst/>
          </a:prstGeom>
          <a:noFill/>
          <a:ln/>
        </p:spPr>
        <p:txBody>
          <a:bodyPr wrap="none" lIns="0" tIns="0" rIns="0" bIns="0" rtlCol="0" anchor="t"/>
          <a:lstStyle/>
          <a:p>
            <a:pPr algn="r"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Cryptography</a:t>
            </a:r>
            <a:endParaRPr lang="en-US" sz="1950" dirty="0"/>
          </a:p>
        </p:txBody>
      </p:sp>
      <p:sp>
        <p:nvSpPr>
          <p:cNvPr id="25" name="Text 13"/>
          <p:cNvSpPr/>
          <p:nvPr/>
        </p:nvSpPr>
        <p:spPr>
          <a:xfrm>
            <a:off x="758309" y="4783693"/>
            <a:ext cx="3882866" cy="606504"/>
          </a:xfrm>
          <a:prstGeom prst="rect">
            <a:avLst/>
          </a:prstGeom>
          <a:noFill/>
          <a:ln/>
        </p:spPr>
        <p:txBody>
          <a:bodyPr wrap="square" lIns="0" tIns="0" rIns="0" bIns="0" rtlCol="0" anchor="t"/>
          <a:lstStyle/>
          <a:p>
            <a:pPr algn="r"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Securing communication and data using encryption</a:t>
            </a:r>
            <a:endParaRPr lang="en-US" sz="1450" dirty="0"/>
          </a:p>
        </p:txBody>
      </p:sp>
      <p:pic>
        <p:nvPicPr>
          <p:cNvPr id="26" name="Image 10" descr="preencoded.png">    </p:cNvPr>
          <p:cNvPicPr>
            <a:picLocks noChangeAspect="1"/>
          </p:cNvPicPr>
          <p:nvPr/>
        </p:nvPicPr>
        <p:blipFill>
          <a:blip r:embed="rId11"/>
          <a:stretch>
            <a:fillRect/>
          </a:stretch>
        </p:blipFill>
        <p:spPr>
          <a:xfrm>
            <a:off x="5020270" y="2579489"/>
            <a:ext cx="4589740" cy="4589740"/>
          </a:xfrm>
          <a:prstGeom prst="rect">
            <a:avLst/>
          </a:prstGeom>
        </p:spPr>
      </p:pic>
      <p:pic>
        <p:nvPicPr>
          <p:cNvPr id="27" name="Image 11" descr="preencoded.png">    </p:cNvPr>
          <p:cNvPicPr>
            <a:picLocks noChangeAspect="1"/>
          </p:cNvPicPr>
          <p:nvPr/>
        </p:nvPicPr>
        <p:blipFill>
          <a:blip r:embed="rId12"/>
          <a:stretch>
            <a:fillRect/>
          </a:stretch>
        </p:blipFill>
        <p:spPr>
          <a:xfrm>
            <a:off x="5566886" y="4697016"/>
            <a:ext cx="283607" cy="35456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44709" y="1832015"/>
            <a:ext cx="6324719"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More Cybersecurity Domains</a:t>
            </a:r>
            <a:endParaRPr lang="en-US" sz="3900" dirty="0"/>
          </a:p>
        </p:txBody>
      </p:sp>
      <p:sp>
        <p:nvSpPr>
          <p:cNvPr id="4" name="Text 1"/>
          <p:cNvSpPr/>
          <p:nvPr/>
        </p:nvSpPr>
        <p:spPr>
          <a:xfrm>
            <a:off x="6244709" y="2929414"/>
            <a:ext cx="2993350" cy="374094"/>
          </a:xfrm>
          <a:prstGeom prst="rect">
            <a:avLst/>
          </a:prstGeom>
          <a:noFill/>
          <a:ln/>
        </p:spPr>
        <p:txBody>
          <a:bodyPr wrap="none" lIns="0" tIns="0" rIns="0" bIns="0" rtlCol="0" anchor="t"/>
          <a:lstStyle/>
          <a:p>
            <a:pPr algn="l" indent="0" marL="0">
              <a:lnSpc>
                <a:spcPts val="2900"/>
              </a:lnSpc>
              <a:buNone/>
            </a:pPr>
            <a:r>
              <a:rPr lang="en-US" sz="2350" b="1" dirty="0">
                <a:solidFill>
                  <a:srgbClr val="75BAE6"/>
                </a:solidFill>
                <a:latin typeface="Barlow Bold" pitchFamily="34" charset="0"/>
                <a:ea typeface="Barlow Bold" pitchFamily="34" charset="-122"/>
                <a:cs typeface="Barlow Bold" pitchFamily="34" charset="-120"/>
              </a:rPr>
              <a:t>Software Security</a:t>
            </a:r>
            <a:endParaRPr lang="en-US" sz="2350" dirty="0"/>
          </a:p>
        </p:txBody>
      </p:sp>
      <p:sp>
        <p:nvSpPr>
          <p:cNvPr id="5" name="Text 2"/>
          <p:cNvSpPr/>
          <p:nvPr/>
        </p:nvSpPr>
        <p:spPr>
          <a:xfrm>
            <a:off x="6244709" y="3493056"/>
            <a:ext cx="35824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Secure coding practices</a:t>
            </a:r>
            <a:endParaRPr lang="en-US" sz="1450" dirty="0"/>
          </a:p>
        </p:txBody>
      </p:sp>
      <p:sp>
        <p:nvSpPr>
          <p:cNvPr id="6" name="Text 3"/>
          <p:cNvSpPr/>
          <p:nvPr/>
        </p:nvSpPr>
        <p:spPr>
          <a:xfrm>
            <a:off x="6244709" y="3862626"/>
            <a:ext cx="35824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Application security testing</a:t>
            </a:r>
            <a:endParaRPr lang="en-US" sz="1450" dirty="0"/>
          </a:p>
        </p:txBody>
      </p:sp>
      <p:sp>
        <p:nvSpPr>
          <p:cNvPr id="7" name="Text 4"/>
          <p:cNvSpPr/>
          <p:nvPr/>
        </p:nvSpPr>
        <p:spPr>
          <a:xfrm>
            <a:off x="6244709" y="4232196"/>
            <a:ext cx="3582472" cy="606504"/>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Software development lifecycle security</a:t>
            </a:r>
            <a:endParaRPr lang="en-US" sz="1450" dirty="0"/>
          </a:p>
        </p:txBody>
      </p:sp>
      <p:sp>
        <p:nvSpPr>
          <p:cNvPr id="8" name="Text 5"/>
          <p:cNvSpPr/>
          <p:nvPr/>
        </p:nvSpPr>
        <p:spPr>
          <a:xfrm>
            <a:off x="6244709" y="4905018"/>
            <a:ext cx="3582472" cy="606504"/>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Code review and vulnerability scanning</a:t>
            </a:r>
            <a:endParaRPr lang="en-US" sz="1450" dirty="0"/>
          </a:p>
        </p:txBody>
      </p:sp>
      <p:sp>
        <p:nvSpPr>
          <p:cNvPr id="9" name="Text 6"/>
          <p:cNvSpPr/>
          <p:nvPr/>
        </p:nvSpPr>
        <p:spPr>
          <a:xfrm>
            <a:off x="10297239" y="2929414"/>
            <a:ext cx="2993350" cy="374094"/>
          </a:xfrm>
          <a:prstGeom prst="rect">
            <a:avLst/>
          </a:prstGeom>
          <a:noFill/>
          <a:ln/>
        </p:spPr>
        <p:txBody>
          <a:bodyPr wrap="none" lIns="0" tIns="0" rIns="0" bIns="0" rtlCol="0" anchor="t"/>
          <a:lstStyle/>
          <a:p>
            <a:pPr algn="l" indent="0" marL="0">
              <a:lnSpc>
                <a:spcPts val="2900"/>
              </a:lnSpc>
              <a:buNone/>
            </a:pPr>
            <a:r>
              <a:rPr lang="en-US" sz="2350" b="1" dirty="0">
                <a:solidFill>
                  <a:srgbClr val="75BAE6"/>
                </a:solidFill>
                <a:latin typeface="Barlow Bold" pitchFamily="34" charset="0"/>
                <a:ea typeface="Barlow Bold" pitchFamily="34" charset="-122"/>
                <a:cs typeface="Barlow Bold" pitchFamily="34" charset="-120"/>
              </a:rPr>
              <a:t>Cloud Security</a:t>
            </a:r>
            <a:endParaRPr lang="en-US" sz="2350" dirty="0"/>
          </a:p>
        </p:txBody>
      </p:sp>
      <p:sp>
        <p:nvSpPr>
          <p:cNvPr id="10" name="Text 7"/>
          <p:cNvSpPr/>
          <p:nvPr/>
        </p:nvSpPr>
        <p:spPr>
          <a:xfrm>
            <a:off x="10297239" y="3493056"/>
            <a:ext cx="3582472" cy="606504"/>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Protecting data in services like AWS, Azure, and Google Cloud</a:t>
            </a:r>
            <a:endParaRPr lang="en-US" sz="1450" dirty="0"/>
          </a:p>
        </p:txBody>
      </p:sp>
      <p:sp>
        <p:nvSpPr>
          <p:cNvPr id="11" name="Text 8"/>
          <p:cNvSpPr/>
          <p:nvPr/>
        </p:nvSpPr>
        <p:spPr>
          <a:xfrm>
            <a:off x="10297239" y="4165878"/>
            <a:ext cx="35824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Shared responsibility models</a:t>
            </a:r>
            <a:endParaRPr lang="en-US" sz="1450" dirty="0"/>
          </a:p>
        </p:txBody>
      </p:sp>
      <p:sp>
        <p:nvSpPr>
          <p:cNvPr id="12" name="Text 9"/>
          <p:cNvSpPr/>
          <p:nvPr/>
        </p:nvSpPr>
        <p:spPr>
          <a:xfrm>
            <a:off x="10297239" y="4535448"/>
            <a:ext cx="35824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Container security</a:t>
            </a:r>
            <a:endParaRPr lang="en-US" sz="1450" dirty="0"/>
          </a:p>
        </p:txBody>
      </p:sp>
      <p:sp>
        <p:nvSpPr>
          <p:cNvPr id="13" name="Text 10"/>
          <p:cNvSpPr/>
          <p:nvPr/>
        </p:nvSpPr>
        <p:spPr>
          <a:xfrm>
            <a:off x="10297239" y="4905018"/>
            <a:ext cx="3582472" cy="606504"/>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Identity and access management in the cloud</a:t>
            </a:r>
            <a:endParaRPr lang="en-US" sz="1450" dirty="0"/>
          </a:p>
        </p:txBody>
      </p:sp>
      <p:sp>
        <p:nvSpPr>
          <p:cNvPr id="14" name="Text 11"/>
          <p:cNvSpPr/>
          <p:nvPr/>
        </p:nvSpPr>
        <p:spPr>
          <a:xfrm>
            <a:off x="6244709" y="5791081"/>
            <a:ext cx="76273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These domains continue to evolve as technology advances, creating new challenges and opportunities for cybersecurity professionals.</a:t>
            </a:r>
            <a:endParaRPr lang="en-US" sz="14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175772" y="873443"/>
            <a:ext cx="7765256" cy="1133713"/>
          </a:xfrm>
          <a:prstGeom prst="rect">
            <a:avLst/>
          </a:prstGeom>
          <a:noFill/>
          <a:ln/>
        </p:spPr>
        <p:txBody>
          <a:bodyPr wrap="square" lIns="0" tIns="0" rIns="0" bIns="0" rtlCol="0" anchor="t"/>
          <a:lstStyle/>
          <a:p>
            <a:pPr algn="l" indent="0" marL="0">
              <a:lnSpc>
                <a:spcPts val="4450"/>
              </a:lnSpc>
              <a:buNone/>
            </a:pPr>
            <a:r>
              <a:rPr lang="en-US" sz="3550" b="1" dirty="0">
                <a:solidFill>
                  <a:srgbClr val="2E3C4E"/>
                </a:solidFill>
                <a:latin typeface="Barlow Bold" pitchFamily="34" charset="0"/>
                <a:ea typeface="Barlow Bold" pitchFamily="34" charset="-122"/>
                <a:cs typeface="Barlow Bold" pitchFamily="34" charset="-120"/>
              </a:rPr>
              <a:t>Understanding Risk, Threats, and Vulnerabilities</a:t>
            </a:r>
            <a:endParaRPr lang="en-US" sz="3550" dirty="0"/>
          </a:p>
        </p:txBody>
      </p:sp>
      <p:sp>
        <p:nvSpPr>
          <p:cNvPr id="4" name="Text 1"/>
          <p:cNvSpPr/>
          <p:nvPr/>
        </p:nvSpPr>
        <p:spPr>
          <a:xfrm>
            <a:off x="6175772" y="2265640"/>
            <a:ext cx="7765256" cy="275749"/>
          </a:xfrm>
          <a:prstGeom prst="rect">
            <a:avLst/>
          </a:prstGeom>
          <a:noFill/>
          <a:ln/>
        </p:spPr>
        <p:txBody>
          <a:bodyPr wrap="none" lIns="0" tIns="0" rIns="0" bIns="0" rtlCol="0" anchor="t"/>
          <a:lstStyle/>
          <a:p>
            <a:pPr algn="l" indent="0" marL="0">
              <a:lnSpc>
                <a:spcPts val="2150"/>
              </a:lnSpc>
              <a:buNone/>
            </a:pPr>
            <a:r>
              <a:rPr lang="en-US" sz="1350" dirty="0">
                <a:solidFill>
                  <a:srgbClr val="384653"/>
                </a:solidFill>
                <a:latin typeface="Montserrat" pitchFamily="34" charset="0"/>
                <a:ea typeface="Montserrat" pitchFamily="34" charset="-122"/>
                <a:cs typeface="Montserrat" pitchFamily="34" charset="-120"/>
              </a:rPr>
              <a:t>These three terms are often confused, but they each play a distinct role in cybersecurity:</a:t>
            </a:r>
            <a:endParaRPr lang="en-US" sz="1350" dirty="0"/>
          </a:p>
        </p:txBody>
      </p:sp>
      <p:pic>
        <p:nvPicPr>
          <p:cNvPr id="5" name="Image 1" descr="preencoded.png">    </p:cNvPr>
          <p:cNvPicPr>
            <a:picLocks noChangeAspect="1"/>
          </p:cNvPicPr>
          <p:nvPr/>
        </p:nvPicPr>
        <p:blipFill>
          <a:blip r:embed="rId2"/>
          <a:stretch>
            <a:fillRect/>
          </a:stretch>
        </p:blipFill>
        <p:spPr>
          <a:xfrm>
            <a:off x="6175772" y="2735223"/>
            <a:ext cx="861655" cy="1282898"/>
          </a:xfrm>
          <a:prstGeom prst="rect">
            <a:avLst/>
          </a:prstGeom>
        </p:spPr>
      </p:pic>
      <p:sp>
        <p:nvSpPr>
          <p:cNvPr id="6" name="Text 2"/>
          <p:cNvSpPr/>
          <p:nvPr/>
        </p:nvSpPr>
        <p:spPr>
          <a:xfrm>
            <a:off x="7209711" y="2907506"/>
            <a:ext cx="2267664" cy="283488"/>
          </a:xfrm>
          <a:prstGeom prst="rect">
            <a:avLst/>
          </a:prstGeom>
          <a:noFill/>
          <a:ln/>
        </p:spPr>
        <p:txBody>
          <a:bodyPr wrap="none" lIns="0" tIns="0" rIns="0" bIns="0" rtlCol="0" anchor="t"/>
          <a:lstStyle/>
          <a:p>
            <a:pPr algn="l" indent="0" marL="0">
              <a:lnSpc>
                <a:spcPts val="2200"/>
              </a:lnSpc>
              <a:buNone/>
            </a:pPr>
            <a:r>
              <a:rPr lang="en-US" sz="1750" b="1" dirty="0">
                <a:solidFill>
                  <a:srgbClr val="384653"/>
                </a:solidFill>
                <a:latin typeface="Barlow Bold" pitchFamily="34" charset="0"/>
                <a:ea typeface="Barlow Bold" pitchFamily="34" charset="-122"/>
                <a:cs typeface="Barlow Bold" pitchFamily="34" charset="-120"/>
              </a:rPr>
              <a:t>Threat</a:t>
            </a:r>
            <a:endParaRPr lang="en-US" sz="1750" dirty="0"/>
          </a:p>
        </p:txBody>
      </p:sp>
      <p:sp>
        <p:nvSpPr>
          <p:cNvPr id="7" name="Text 3"/>
          <p:cNvSpPr/>
          <p:nvPr/>
        </p:nvSpPr>
        <p:spPr>
          <a:xfrm>
            <a:off x="7209711" y="3294340"/>
            <a:ext cx="6731318" cy="551498"/>
          </a:xfrm>
          <a:prstGeom prst="rect">
            <a:avLst/>
          </a:prstGeom>
          <a:noFill/>
          <a:ln/>
        </p:spPr>
        <p:txBody>
          <a:bodyPr wrap="square" lIns="0" tIns="0" rIns="0" bIns="0" rtlCol="0" anchor="t"/>
          <a:lstStyle/>
          <a:p>
            <a:pPr algn="l" indent="0" marL="0">
              <a:lnSpc>
                <a:spcPts val="2150"/>
              </a:lnSpc>
              <a:buNone/>
            </a:pPr>
            <a:r>
              <a:rPr lang="en-US" sz="1350" dirty="0">
                <a:solidFill>
                  <a:srgbClr val="384653"/>
                </a:solidFill>
                <a:latin typeface="Montserrat" pitchFamily="34" charset="0"/>
                <a:ea typeface="Montserrat" pitchFamily="34" charset="-122"/>
                <a:cs typeface="Montserrat" pitchFamily="34" charset="-120"/>
              </a:rPr>
              <a:t>Anything that has the potential to cause harm (e.g., hackers, malware, natural disasters)</a:t>
            </a:r>
            <a:endParaRPr lang="en-US" sz="1350" dirty="0"/>
          </a:p>
        </p:txBody>
      </p:sp>
      <p:pic>
        <p:nvPicPr>
          <p:cNvPr id="8" name="Image 2" descr="preencoded.png">    </p:cNvPr>
          <p:cNvPicPr>
            <a:picLocks noChangeAspect="1"/>
          </p:cNvPicPr>
          <p:nvPr/>
        </p:nvPicPr>
        <p:blipFill>
          <a:blip r:embed="rId3"/>
          <a:stretch>
            <a:fillRect/>
          </a:stretch>
        </p:blipFill>
        <p:spPr>
          <a:xfrm>
            <a:off x="6175772" y="4018121"/>
            <a:ext cx="861655" cy="1034058"/>
          </a:xfrm>
          <a:prstGeom prst="rect">
            <a:avLst/>
          </a:prstGeom>
        </p:spPr>
      </p:pic>
      <p:sp>
        <p:nvSpPr>
          <p:cNvPr id="9" name="Text 4"/>
          <p:cNvSpPr/>
          <p:nvPr/>
        </p:nvSpPr>
        <p:spPr>
          <a:xfrm>
            <a:off x="7209711" y="4190405"/>
            <a:ext cx="2267664" cy="283488"/>
          </a:xfrm>
          <a:prstGeom prst="rect">
            <a:avLst/>
          </a:prstGeom>
          <a:noFill/>
          <a:ln/>
        </p:spPr>
        <p:txBody>
          <a:bodyPr wrap="none" lIns="0" tIns="0" rIns="0" bIns="0" rtlCol="0" anchor="t"/>
          <a:lstStyle/>
          <a:p>
            <a:pPr algn="l" indent="0" marL="0">
              <a:lnSpc>
                <a:spcPts val="2200"/>
              </a:lnSpc>
              <a:buNone/>
            </a:pPr>
            <a:r>
              <a:rPr lang="en-US" sz="1750" b="1" dirty="0">
                <a:solidFill>
                  <a:srgbClr val="384653"/>
                </a:solidFill>
                <a:latin typeface="Barlow Bold" pitchFamily="34" charset="0"/>
                <a:ea typeface="Barlow Bold" pitchFamily="34" charset="-122"/>
                <a:cs typeface="Barlow Bold" pitchFamily="34" charset="-120"/>
              </a:rPr>
              <a:t>Vulnerability</a:t>
            </a:r>
            <a:endParaRPr lang="en-US" sz="1750" dirty="0"/>
          </a:p>
        </p:txBody>
      </p:sp>
      <p:sp>
        <p:nvSpPr>
          <p:cNvPr id="10" name="Text 5"/>
          <p:cNvSpPr/>
          <p:nvPr/>
        </p:nvSpPr>
        <p:spPr>
          <a:xfrm>
            <a:off x="7209711" y="4577239"/>
            <a:ext cx="6731318" cy="275749"/>
          </a:xfrm>
          <a:prstGeom prst="rect">
            <a:avLst/>
          </a:prstGeom>
          <a:noFill/>
          <a:ln/>
        </p:spPr>
        <p:txBody>
          <a:bodyPr wrap="none" lIns="0" tIns="0" rIns="0" bIns="0" rtlCol="0" anchor="t"/>
          <a:lstStyle/>
          <a:p>
            <a:pPr algn="l" indent="0" marL="0">
              <a:lnSpc>
                <a:spcPts val="2150"/>
              </a:lnSpc>
              <a:buNone/>
            </a:pPr>
            <a:r>
              <a:rPr lang="en-US" sz="1350" dirty="0">
                <a:solidFill>
                  <a:srgbClr val="384653"/>
                </a:solidFill>
                <a:latin typeface="Montserrat" pitchFamily="34" charset="0"/>
                <a:ea typeface="Montserrat" pitchFamily="34" charset="-122"/>
                <a:cs typeface="Montserrat" pitchFamily="34" charset="-120"/>
              </a:rPr>
              <a:t>A weakness that can be exploited (e.g., unpatched software, weak passwords)</a:t>
            </a:r>
            <a:endParaRPr lang="en-US" sz="1350" dirty="0"/>
          </a:p>
        </p:txBody>
      </p:sp>
      <p:pic>
        <p:nvPicPr>
          <p:cNvPr id="11" name="Image 3" descr="preencoded.png">    </p:cNvPr>
          <p:cNvPicPr>
            <a:picLocks noChangeAspect="1"/>
          </p:cNvPicPr>
          <p:nvPr/>
        </p:nvPicPr>
        <p:blipFill>
          <a:blip r:embed="rId4"/>
          <a:stretch>
            <a:fillRect/>
          </a:stretch>
        </p:blipFill>
        <p:spPr>
          <a:xfrm>
            <a:off x="6175772" y="5052179"/>
            <a:ext cx="861655" cy="1282898"/>
          </a:xfrm>
          <a:prstGeom prst="rect">
            <a:avLst/>
          </a:prstGeom>
        </p:spPr>
      </p:pic>
      <p:sp>
        <p:nvSpPr>
          <p:cNvPr id="12" name="Text 6"/>
          <p:cNvSpPr/>
          <p:nvPr/>
        </p:nvSpPr>
        <p:spPr>
          <a:xfrm>
            <a:off x="7209711" y="5224463"/>
            <a:ext cx="2267664" cy="283488"/>
          </a:xfrm>
          <a:prstGeom prst="rect">
            <a:avLst/>
          </a:prstGeom>
          <a:noFill/>
          <a:ln/>
        </p:spPr>
        <p:txBody>
          <a:bodyPr wrap="none" lIns="0" tIns="0" rIns="0" bIns="0" rtlCol="0" anchor="t"/>
          <a:lstStyle/>
          <a:p>
            <a:pPr algn="l" indent="0" marL="0">
              <a:lnSpc>
                <a:spcPts val="2200"/>
              </a:lnSpc>
              <a:buNone/>
            </a:pPr>
            <a:r>
              <a:rPr lang="en-US" sz="1750" b="1" dirty="0">
                <a:solidFill>
                  <a:srgbClr val="384653"/>
                </a:solidFill>
                <a:latin typeface="Barlow Bold" pitchFamily="34" charset="0"/>
                <a:ea typeface="Barlow Bold" pitchFamily="34" charset="-122"/>
                <a:cs typeface="Barlow Bold" pitchFamily="34" charset="-120"/>
              </a:rPr>
              <a:t>Risk</a:t>
            </a:r>
            <a:endParaRPr lang="en-US" sz="1750" dirty="0"/>
          </a:p>
        </p:txBody>
      </p:sp>
      <p:sp>
        <p:nvSpPr>
          <p:cNvPr id="13" name="Text 7"/>
          <p:cNvSpPr/>
          <p:nvPr/>
        </p:nvSpPr>
        <p:spPr>
          <a:xfrm>
            <a:off x="7209711" y="5611297"/>
            <a:ext cx="6731318" cy="551498"/>
          </a:xfrm>
          <a:prstGeom prst="rect">
            <a:avLst/>
          </a:prstGeom>
          <a:noFill/>
          <a:ln/>
        </p:spPr>
        <p:txBody>
          <a:bodyPr wrap="square" lIns="0" tIns="0" rIns="0" bIns="0" rtlCol="0" anchor="t"/>
          <a:lstStyle/>
          <a:p>
            <a:pPr algn="l" indent="0" marL="0">
              <a:lnSpc>
                <a:spcPts val="2150"/>
              </a:lnSpc>
              <a:buNone/>
            </a:pPr>
            <a:r>
              <a:rPr lang="en-US" sz="1350" dirty="0">
                <a:solidFill>
                  <a:srgbClr val="384653"/>
                </a:solidFill>
                <a:latin typeface="Montserrat" pitchFamily="34" charset="0"/>
                <a:ea typeface="Montserrat" pitchFamily="34" charset="-122"/>
                <a:cs typeface="Montserrat" pitchFamily="34" charset="-120"/>
              </a:rPr>
              <a:t>The potential impact if a threat exploits a vulnerability (e.g., data breach, financial loss)</a:t>
            </a:r>
            <a:endParaRPr lang="en-US" sz="1350" dirty="0"/>
          </a:p>
        </p:txBody>
      </p:sp>
      <p:sp>
        <p:nvSpPr>
          <p:cNvPr id="14" name="Text 8"/>
          <p:cNvSpPr/>
          <p:nvPr/>
        </p:nvSpPr>
        <p:spPr>
          <a:xfrm>
            <a:off x="6175772" y="6528911"/>
            <a:ext cx="7765256" cy="827246"/>
          </a:xfrm>
          <a:prstGeom prst="rect">
            <a:avLst/>
          </a:prstGeom>
          <a:noFill/>
          <a:ln/>
        </p:spPr>
        <p:txBody>
          <a:bodyPr wrap="square" lIns="0" tIns="0" rIns="0" bIns="0" rtlCol="0" anchor="t"/>
          <a:lstStyle/>
          <a:p>
            <a:pPr algn="l" indent="0" marL="0">
              <a:lnSpc>
                <a:spcPts val="2150"/>
              </a:lnSpc>
              <a:buNone/>
            </a:pPr>
            <a:r>
              <a:rPr lang="en-US" sz="1350" dirty="0">
                <a:solidFill>
                  <a:srgbClr val="384653"/>
                </a:solidFill>
                <a:latin typeface="Montserrat" pitchFamily="34" charset="0"/>
                <a:ea typeface="Montserrat" pitchFamily="34" charset="-122"/>
                <a:cs typeface="Montserrat" pitchFamily="34" charset="-120"/>
              </a:rPr>
              <a:t>For example, if a company stores customer credit card information (asset), but does not secure its web application (vulnerability), a hacker (threat) could use SQL injection to access the data. The risk is both reputational damage and legal consequences.</a:t>
            </a:r>
            <a:endParaRPr lang="en-US" sz="13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58309" y="963573"/>
            <a:ext cx="6484858"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The CIA Triad: Confidentiality</a:t>
            </a:r>
            <a:endParaRPr lang="en-US" sz="3900" dirty="0"/>
          </a:p>
        </p:txBody>
      </p:sp>
      <p:pic>
        <p:nvPicPr>
          <p:cNvPr id="3" name="Image 0" descr="preencoded.png">    </p:cNvPr>
          <p:cNvPicPr>
            <a:picLocks noChangeAspect="1"/>
          </p:cNvPicPr>
          <p:nvPr/>
        </p:nvPicPr>
        <p:blipFill>
          <a:blip r:embed="rId1"/>
          <a:stretch>
            <a:fillRect/>
          </a:stretch>
        </p:blipFill>
        <p:spPr>
          <a:xfrm>
            <a:off x="758309" y="2084665"/>
            <a:ext cx="4968002" cy="4968002"/>
          </a:xfrm>
          <a:prstGeom prst="rect">
            <a:avLst/>
          </a:prstGeom>
        </p:spPr>
      </p:pic>
      <p:sp>
        <p:nvSpPr>
          <p:cNvPr id="4" name="Text 1"/>
          <p:cNvSpPr/>
          <p:nvPr/>
        </p:nvSpPr>
        <p:spPr>
          <a:xfrm>
            <a:off x="6196370" y="2060972"/>
            <a:ext cx="3991094" cy="498872"/>
          </a:xfrm>
          <a:prstGeom prst="rect">
            <a:avLst/>
          </a:prstGeom>
          <a:noFill/>
          <a:ln/>
        </p:spPr>
        <p:txBody>
          <a:bodyPr wrap="none" lIns="0" tIns="0" rIns="0" bIns="0" rtlCol="0" anchor="t"/>
          <a:lstStyle/>
          <a:p>
            <a:pPr algn="l" indent="0" marL="0">
              <a:lnSpc>
                <a:spcPts val="3900"/>
              </a:lnSpc>
              <a:buNone/>
            </a:pPr>
            <a:r>
              <a:rPr lang="en-US" sz="3100" b="1" dirty="0">
                <a:solidFill>
                  <a:srgbClr val="75BAE6"/>
                </a:solidFill>
                <a:latin typeface="Barlow Bold" pitchFamily="34" charset="0"/>
                <a:ea typeface="Barlow Bold" pitchFamily="34" charset="-122"/>
                <a:cs typeface="Barlow Bold" pitchFamily="34" charset="-120"/>
              </a:rPr>
              <a:t>Confidentiality</a:t>
            </a:r>
            <a:endParaRPr lang="en-US" sz="3100" dirty="0"/>
          </a:p>
        </p:txBody>
      </p:sp>
      <p:sp>
        <p:nvSpPr>
          <p:cNvPr id="5" name="Text 2"/>
          <p:cNvSpPr/>
          <p:nvPr/>
        </p:nvSpPr>
        <p:spPr>
          <a:xfrm>
            <a:off x="6196370" y="2749391"/>
            <a:ext cx="768322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Ensures that data is accessible only to those with the proper authority.</a:t>
            </a:r>
            <a:endParaRPr lang="en-US" sz="1450" dirty="0"/>
          </a:p>
        </p:txBody>
      </p:sp>
      <p:sp>
        <p:nvSpPr>
          <p:cNvPr id="6" name="Text 3"/>
          <p:cNvSpPr/>
          <p:nvPr/>
        </p:nvSpPr>
        <p:spPr>
          <a:xfrm>
            <a:off x="6196370" y="3242191"/>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2E3C4E"/>
                </a:solidFill>
                <a:latin typeface="Barlow Bold" pitchFamily="34" charset="0"/>
                <a:ea typeface="Barlow Bold" pitchFamily="34" charset="-122"/>
                <a:cs typeface="Barlow Bold" pitchFamily="34" charset="-120"/>
              </a:rPr>
              <a:t>Implemented through:</a:t>
            </a:r>
            <a:endParaRPr lang="en-US" sz="1950" dirty="0"/>
          </a:p>
        </p:txBody>
      </p:sp>
      <p:sp>
        <p:nvSpPr>
          <p:cNvPr id="7" name="Text 4"/>
          <p:cNvSpPr/>
          <p:nvPr/>
        </p:nvSpPr>
        <p:spPr>
          <a:xfrm>
            <a:off x="6196370" y="3743444"/>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Access controls and permissions</a:t>
            </a:r>
            <a:endParaRPr lang="en-US" sz="1450" dirty="0"/>
          </a:p>
        </p:txBody>
      </p:sp>
      <p:sp>
        <p:nvSpPr>
          <p:cNvPr id="8" name="Text 5"/>
          <p:cNvSpPr/>
          <p:nvPr/>
        </p:nvSpPr>
        <p:spPr>
          <a:xfrm>
            <a:off x="6196370" y="4113014"/>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Encryption of sensitive data</a:t>
            </a:r>
            <a:endParaRPr lang="en-US" sz="1450" dirty="0"/>
          </a:p>
        </p:txBody>
      </p:sp>
      <p:sp>
        <p:nvSpPr>
          <p:cNvPr id="9" name="Text 6"/>
          <p:cNvSpPr/>
          <p:nvPr/>
        </p:nvSpPr>
        <p:spPr>
          <a:xfrm>
            <a:off x="6196370" y="4482584"/>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Secure communications channels</a:t>
            </a:r>
            <a:endParaRPr lang="en-US" sz="1450" dirty="0"/>
          </a:p>
        </p:txBody>
      </p:sp>
      <p:sp>
        <p:nvSpPr>
          <p:cNvPr id="10" name="Text 7"/>
          <p:cNvSpPr/>
          <p:nvPr/>
        </p:nvSpPr>
        <p:spPr>
          <a:xfrm>
            <a:off x="6196370" y="4852154"/>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Data classification policies</a:t>
            </a:r>
            <a:endParaRPr lang="en-US" sz="1450" dirty="0"/>
          </a:p>
        </p:txBody>
      </p:sp>
      <p:sp>
        <p:nvSpPr>
          <p:cNvPr id="11" name="Text 8"/>
          <p:cNvSpPr/>
          <p:nvPr/>
        </p:nvSpPr>
        <p:spPr>
          <a:xfrm>
            <a:off x="6196370" y="5221724"/>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Privacy controls</a:t>
            </a:r>
            <a:endParaRPr lang="en-US" sz="1450" dirty="0"/>
          </a:p>
        </p:txBody>
      </p:sp>
      <p:sp>
        <p:nvSpPr>
          <p:cNvPr id="12" name="Text 9"/>
          <p:cNvSpPr/>
          <p:nvPr/>
        </p:nvSpPr>
        <p:spPr>
          <a:xfrm>
            <a:off x="6196370" y="5695593"/>
            <a:ext cx="768322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When confidentiality is breached, unauthorized parties gain access to protected information.</a:t>
            </a:r>
            <a:endParaRPr lang="en-US" sz="14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58309" y="963573"/>
            <a:ext cx="5112544"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The CIA Triad: Integrity</a:t>
            </a:r>
            <a:endParaRPr lang="en-US" sz="3900" dirty="0"/>
          </a:p>
        </p:txBody>
      </p:sp>
      <p:sp>
        <p:nvSpPr>
          <p:cNvPr id="3" name="Text 1"/>
          <p:cNvSpPr/>
          <p:nvPr/>
        </p:nvSpPr>
        <p:spPr>
          <a:xfrm>
            <a:off x="758309" y="2060972"/>
            <a:ext cx="3991094" cy="498872"/>
          </a:xfrm>
          <a:prstGeom prst="rect">
            <a:avLst/>
          </a:prstGeom>
          <a:noFill/>
          <a:ln/>
        </p:spPr>
        <p:txBody>
          <a:bodyPr wrap="none" lIns="0" tIns="0" rIns="0" bIns="0" rtlCol="0" anchor="t"/>
          <a:lstStyle/>
          <a:p>
            <a:pPr algn="l" indent="0" marL="0">
              <a:lnSpc>
                <a:spcPts val="3900"/>
              </a:lnSpc>
              <a:buNone/>
            </a:pPr>
            <a:r>
              <a:rPr lang="en-US" sz="3100" b="1" dirty="0">
                <a:solidFill>
                  <a:srgbClr val="75BAE6"/>
                </a:solidFill>
                <a:latin typeface="Barlow Bold" pitchFamily="34" charset="0"/>
                <a:ea typeface="Barlow Bold" pitchFamily="34" charset="-122"/>
                <a:cs typeface="Barlow Bold" pitchFamily="34" charset="-120"/>
              </a:rPr>
              <a:t>Integrity</a:t>
            </a:r>
            <a:endParaRPr lang="en-US" sz="3100" dirty="0"/>
          </a:p>
        </p:txBody>
      </p:sp>
      <p:sp>
        <p:nvSpPr>
          <p:cNvPr id="4" name="Text 2"/>
          <p:cNvSpPr/>
          <p:nvPr/>
        </p:nvSpPr>
        <p:spPr>
          <a:xfrm>
            <a:off x="758309" y="2749391"/>
            <a:ext cx="768322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Involves making sure data is accurate and hasn't been altered inappropriately.</a:t>
            </a:r>
            <a:endParaRPr lang="en-US" sz="1450" dirty="0"/>
          </a:p>
        </p:txBody>
      </p:sp>
      <p:sp>
        <p:nvSpPr>
          <p:cNvPr id="5" name="Text 3"/>
          <p:cNvSpPr/>
          <p:nvPr/>
        </p:nvSpPr>
        <p:spPr>
          <a:xfrm>
            <a:off x="758309" y="3242191"/>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2E3C4E"/>
                </a:solidFill>
                <a:latin typeface="Barlow Bold" pitchFamily="34" charset="0"/>
                <a:ea typeface="Barlow Bold" pitchFamily="34" charset="-122"/>
                <a:cs typeface="Barlow Bold" pitchFamily="34" charset="-120"/>
              </a:rPr>
              <a:t>Implemented through:</a:t>
            </a:r>
            <a:endParaRPr lang="en-US" sz="1950" dirty="0"/>
          </a:p>
        </p:txBody>
      </p:sp>
      <p:sp>
        <p:nvSpPr>
          <p:cNvPr id="6" name="Text 4"/>
          <p:cNvSpPr/>
          <p:nvPr/>
        </p:nvSpPr>
        <p:spPr>
          <a:xfrm>
            <a:off x="758309" y="3743444"/>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Hashing algorithms to verify data</a:t>
            </a:r>
            <a:endParaRPr lang="en-US" sz="1450" dirty="0"/>
          </a:p>
        </p:txBody>
      </p:sp>
      <p:sp>
        <p:nvSpPr>
          <p:cNvPr id="7" name="Text 5"/>
          <p:cNvSpPr/>
          <p:nvPr/>
        </p:nvSpPr>
        <p:spPr>
          <a:xfrm>
            <a:off x="758309" y="4113014"/>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Checksums for file verification</a:t>
            </a:r>
            <a:endParaRPr lang="en-US" sz="1450" dirty="0"/>
          </a:p>
        </p:txBody>
      </p:sp>
      <p:sp>
        <p:nvSpPr>
          <p:cNvPr id="8" name="Text 6"/>
          <p:cNvSpPr/>
          <p:nvPr/>
        </p:nvSpPr>
        <p:spPr>
          <a:xfrm>
            <a:off x="758309" y="4482584"/>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Digital signatures</a:t>
            </a:r>
            <a:endParaRPr lang="en-US" sz="1450" dirty="0"/>
          </a:p>
        </p:txBody>
      </p:sp>
      <p:sp>
        <p:nvSpPr>
          <p:cNvPr id="9" name="Text 7"/>
          <p:cNvSpPr/>
          <p:nvPr/>
        </p:nvSpPr>
        <p:spPr>
          <a:xfrm>
            <a:off x="758309" y="4852154"/>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Version control systems</a:t>
            </a:r>
            <a:endParaRPr lang="en-US" sz="1450" dirty="0"/>
          </a:p>
        </p:txBody>
      </p:sp>
      <p:sp>
        <p:nvSpPr>
          <p:cNvPr id="10" name="Text 8"/>
          <p:cNvSpPr/>
          <p:nvPr/>
        </p:nvSpPr>
        <p:spPr>
          <a:xfrm>
            <a:off x="758309" y="5221724"/>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Audit logs and trails</a:t>
            </a:r>
            <a:endParaRPr lang="en-US" sz="1450" dirty="0"/>
          </a:p>
        </p:txBody>
      </p:sp>
      <p:sp>
        <p:nvSpPr>
          <p:cNvPr id="11" name="Text 9"/>
          <p:cNvSpPr/>
          <p:nvPr/>
        </p:nvSpPr>
        <p:spPr>
          <a:xfrm>
            <a:off x="758309" y="5695593"/>
            <a:ext cx="768322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When integrity is compromised, data can no longer be trusted to be accurate or authentic.</a:t>
            </a:r>
            <a:endParaRPr lang="en-US" sz="1450" dirty="0"/>
          </a:p>
        </p:txBody>
      </p:sp>
      <p:pic>
        <p:nvPicPr>
          <p:cNvPr id="12" name="Image 0" descr="preencoded.png">    </p:cNvPr>
          <p:cNvPicPr>
            <a:picLocks noChangeAspect="1"/>
          </p:cNvPicPr>
          <p:nvPr/>
        </p:nvPicPr>
        <p:blipFill>
          <a:blip r:embed="rId1"/>
          <a:stretch>
            <a:fillRect/>
          </a:stretch>
        </p:blipFill>
        <p:spPr>
          <a:xfrm>
            <a:off x="8911590" y="2084665"/>
            <a:ext cx="4968002" cy="496800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58309" y="963573"/>
            <a:ext cx="5642848"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The CIA Triad: Availability</a:t>
            </a:r>
            <a:endParaRPr lang="en-US" sz="3900" dirty="0"/>
          </a:p>
        </p:txBody>
      </p:sp>
      <p:pic>
        <p:nvPicPr>
          <p:cNvPr id="3" name="Image 0" descr="preencoded.png">    </p:cNvPr>
          <p:cNvPicPr>
            <a:picLocks noChangeAspect="1"/>
          </p:cNvPicPr>
          <p:nvPr/>
        </p:nvPicPr>
        <p:blipFill>
          <a:blip r:embed="rId1"/>
          <a:stretch>
            <a:fillRect/>
          </a:stretch>
        </p:blipFill>
        <p:spPr>
          <a:xfrm>
            <a:off x="758309" y="2084665"/>
            <a:ext cx="4968002" cy="4968002"/>
          </a:xfrm>
          <a:prstGeom prst="rect">
            <a:avLst/>
          </a:prstGeom>
        </p:spPr>
      </p:pic>
      <p:sp>
        <p:nvSpPr>
          <p:cNvPr id="4" name="Text 1"/>
          <p:cNvSpPr/>
          <p:nvPr/>
        </p:nvSpPr>
        <p:spPr>
          <a:xfrm>
            <a:off x="6196370" y="2060972"/>
            <a:ext cx="3991094" cy="498872"/>
          </a:xfrm>
          <a:prstGeom prst="rect">
            <a:avLst/>
          </a:prstGeom>
          <a:noFill/>
          <a:ln/>
        </p:spPr>
        <p:txBody>
          <a:bodyPr wrap="none" lIns="0" tIns="0" rIns="0" bIns="0" rtlCol="0" anchor="t"/>
          <a:lstStyle/>
          <a:p>
            <a:pPr algn="l" indent="0" marL="0">
              <a:lnSpc>
                <a:spcPts val="3900"/>
              </a:lnSpc>
              <a:buNone/>
            </a:pPr>
            <a:r>
              <a:rPr lang="en-US" sz="3100" b="1" dirty="0">
                <a:solidFill>
                  <a:srgbClr val="75BAE6"/>
                </a:solidFill>
                <a:latin typeface="Barlow Bold" pitchFamily="34" charset="0"/>
                <a:ea typeface="Barlow Bold" pitchFamily="34" charset="-122"/>
                <a:cs typeface="Barlow Bold" pitchFamily="34" charset="-120"/>
              </a:rPr>
              <a:t>Availability</a:t>
            </a:r>
            <a:endParaRPr lang="en-US" sz="3100" dirty="0"/>
          </a:p>
        </p:txBody>
      </p:sp>
      <p:sp>
        <p:nvSpPr>
          <p:cNvPr id="5" name="Text 2"/>
          <p:cNvSpPr/>
          <p:nvPr/>
        </p:nvSpPr>
        <p:spPr>
          <a:xfrm>
            <a:off x="6196370" y="2749391"/>
            <a:ext cx="768322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Ensures that systems and data are accessible when needed by authorized users.</a:t>
            </a:r>
            <a:endParaRPr lang="en-US" sz="1450" dirty="0"/>
          </a:p>
        </p:txBody>
      </p:sp>
      <p:sp>
        <p:nvSpPr>
          <p:cNvPr id="6" name="Text 3"/>
          <p:cNvSpPr/>
          <p:nvPr/>
        </p:nvSpPr>
        <p:spPr>
          <a:xfrm>
            <a:off x="6196370" y="3242191"/>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2E3C4E"/>
                </a:solidFill>
                <a:latin typeface="Barlow Bold" pitchFamily="34" charset="0"/>
                <a:ea typeface="Barlow Bold" pitchFamily="34" charset="-122"/>
                <a:cs typeface="Barlow Bold" pitchFamily="34" charset="-120"/>
              </a:rPr>
              <a:t>Implemented through:</a:t>
            </a:r>
            <a:endParaRPr lang="en-US" sz="1950" dirty="0"/>
          </a:p>
        </p:txBody>
      </p:sp>
      <p:sp>
        <p:nvSpPr>
          <p:cNvPr id="7" name="Text 4"/>
          <p:cNvSpPr/>
          <p:nvPr/>
        </p:nvSpPr>
        <p:spPr>
          <a:xfrm>
            <a:off x="6196370" y="3743444"/>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Backup and recovery solutions</a:t>
            </a:r>
            <a:endParaRPr lang="en-US" sz="1450" dirty="0"/>
          </a:p>
        </p:txBody>
      </p:sp>
      <p:sp>
        <p:nvSpPr>
          <p:cNvPr id="8" name="Text 5"/>
          <p:cNvSpPr/>
          <p:nvPr/>
        </p:nvSpPr>
        <p:spPr>
          <a:xfrm>
            <a:off x="6196370" y="4113014"/>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Redundant systems and components</a:t>
            </a:r>
            <a:endParaRPr lang="en-US" sz="1450" dirty="0"/>
          </a:p>
        </p:txBody>
      </p:sp>
      <p:sp>
        <p:nvSpPr>
          <p:cNvPr id="9" name="Text 6"/>
          <p:cNvSpPr/>
          <p:nvPr/>
        </p:nvSpPr>
        <p:spPr>
          <a:xfrm>
            <a:off x="6196370" y="4482584"/>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Disaster recovery planning</a:t>
            </a:r>
            <a:endParaRPr lang="en-US" sz="1450" dirty="0"/>
          </a:p>
        </p:txBody>
      </p:sp>
      <p:sp>
        <p:nvSpPr>
          <p:cNvPr id="10" name="Text 7"/>
          <p:cNvSpPr/>
          <p:nvPr/>
        </p:nvSpPr>
        <p:spPr>
          <a:xfrm>
            <a:off x="6196370" y="4852154"/>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DDoS protection services</a:t>
            </a:r>
            <a:endParaRPr lang="en-US" sz="1450" dirty="0"/>
          </a:p>
        </p:txBody>
      </p:sp>
      <p:sp>
        <p:nvSpPr>
          <p:cNvPr id="11" name="Text 8"/>
          <p:cNvSpPr/>
          <p:nvPr/>
        </p:nvSpPr>
        <p:spPr>
          <a:xfrm>
            <a:off x="6196370" y="5221724"/>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High availability architectures</a:t>
            </a:r>
            <a:endParaRPr lang="en-US" sz="1450" dirty="0"/>
          </a:p>
        </p:txBody>
      </p:sp>
      <p:sp>
        <p:nvSpPr>
          <p:cNvPr id="12" name="Text 9"/>
          <p:cNvSpPr/>
          <p:nvPr/>
        </p:nvSpPr>
        <p:spPr>
          <a:xfrm>
            <a:off x="6196370" y="5695593"/>
            <a:ext cx="768322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When availability is compromised, legitimate users cannot access the resources they need.</a:t>
            </a:r>
            <a:endParaRPr lang="en-US" sz="14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58309" y="982147"/>
            <a:ext cx="7458194"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The CIA Triad: Balancing All Three</a:t>
            </a:r>
            <a:endParaRPr lang="en-US" sz="3900" dirty="0"/>
          </a:p>
        </p:txBody>
      </p:sp>
      <p:sp>
        <p:nvSpPr>
          <p:cNvPr id="4" name="Text 1"/>
          <p:cNvSpPr/>
          <p:nvPr/>
        </p:nvSpPr>
        <p:spPr>
          <a:xfrm>
            <a:off x="758309" y="1889998"/>
            <a:ext cx="762738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Together, these three principles form the bedrock of cybersecurity decision-making. The challenge for organizations is finding the right balance between them:</a:t>
            </a:r>
            <a:endParaRPr lang="en-US" sz="1450" dirty="0"/>
          </a:p>
        </p:txBody>
      </p:sp>
      <p:sp>
        <p:nvSpPr>
          <p:cNvPr id="5" name="Shape 2"/>
          <p:cNvSpPr/>
          <p:nvPr/>
        </p:nvSpPr>
        <p:spPr>
          <a:xfrm>
            <a:off x="758309" y="3012996"/>
            <a:ext cx="3718917" cy="1768435"/>
          </a:xfrm>
          <a:prstGeom prst="roundRect">
            <a:avLst>
              <a:gd name="adj" fmla="val 16080"/>
            </a:avLst>
          </a:prstGeom>
          <a:solidFill>
            <a:srgbClr val="FFFFFF"/>
          </a:solidFill>
          <a:ln w="22860">
            <a:solidFill>
              <a:srgbClr val="BACFDD"/>
            </a:solidFill>
            <a:prstDash val="solid"/>
          </a:ln>
        </p:spPr>
      </p:sp>
      <p:sp>
        <p:nvSpPr>
          <p:cNvPr id="6" name="Text 3"/>
          <p:cNvSpPr/>
          <p:nvPr/>
        </p:nvSpPr>
        <p:spPr>
          <a:xfrm>
            <a:off x="970717" y="3225403"/>
            <a:ext cx="3294102" cy="623411"/>
          </a:xfrm>
          <a:prstGeom prst="rect">
            <a:avLst/>
          </a:prstGeom>
          <a:noFill/>
          <a:ln/>
        </p:spPr>
        <p:txBody>
          <a:bodyPr wrap="squar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Too much focus on confidentiality</a:t>
            </a:r>
            <a:endParaRPr lang="en-US" sz="1950" dirty="0"/>
          </a:p>
        </p:txBody>
      </p:sp>
      <p:sp>
        <p:nvSpPr>
          <p:cNvPr id="7" name="Text 4"/>
          <p:cNvSpPr/>
          <p:nvPr/>
        </p:nvSpPr>
        <p:spPr>
          <a:xfrm>
            <a:off x="970717" y="3962519"/>
            <a:ext cx="329410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Can make systems difficult to use and reduce availability</a:t>
            </a:r>
            <a:endParaRPr lang="en-US" sz="1450" dirty="0"/>
          </a:p>
        </p:txBody>
      </p:sp>
      <p:sp>
        <p:nvSpPr>
          <p:cNvPr id="8" name="Shape 5"/>
          <p:cNvSpPr/>
          <p:nvPr/>
        </p:nvSpPr>
        <p:spPr>
          <a:xfrm>
            <a:off x="4666774" y="3012996"/>
            <a:ext cx="3718917" cy="1768435"/>
          </a:xfrm>
          <a:prstGeom prst="roundRect">
            <a:avLst>
              <a:gd name="adj" fmla="val 16080"/>
            </a:avLst>
          </a:prstGeom>
          <a:solidFill>
            <a:srgbClr val="FFFFFF"/>
          </a:solidFill>
          <a:ln w="22860">
            <a:solidFill>
              <a:srgbClr val="BACFDD"/>
            </a:solidFill>
            <a:prstDash val="solid"/>
          </a:ln>
        </p:spPr>
      </p:sp>
      <p:sp>
        <p:nvSpPr>
          <p:cNvPr id="9" name="Text 6"/>
          <p:cNvSpPr/>
          <p:nvPr/>
        </p:nvSpPr>
        <p:spPr>
          <a:xfrm>
            <a:off x="4879181" y="3225403"/>
            <a:ext cx="3061454"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Too much focus on integrity</a:t>
            </a:r>
            <a:endParaRPr lang="en-US" sz="1950" dirty="0"/>
          </a:p>
        </p:txBody>
      </p:sp>
      <p:sp>
        <p:nvSpPr>
          <p:cNvPr id="10" name="Text 7"/>
          <p:cNvSpPr/>
          <p:nvPr/>
        </p:nvSpPr>
        <p:spPr>
          <a:xfrm>
            <a:off x="4879181" y="3650813"/>
            <a:ext cx="329410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Can slow down processes and impact performance</a:t>
            </a:r>
            <a:endParaRPr lang="en-US" sz="1450" dirty="0"/>
          </a:p>
        </p:txBody>
      </p:sp>
      <p:sp>
        <p:nvSpPr>
          <p:cNvPr id="11" name="Shape 8"/>
          <p:cNvSpPr/>
          <p:nvPr/>
        </p:nvSpPr>
        <p:spPr>
          <a:xfrm>
            <a:off x="758309" y="4970978"/>
            <a:ext cx="7627382" cy="1153478"/>
          </a:xfrm>
          <a:prstGeom prst="roundRect">
            <a:avLst>
              <a:gd name="adj" fmla="val 24653"/>
            </a:avLst>
          </a:prstGeom>
          <a:solidFill>
            <a:srgbClr val="FFFFFF"/>
          </a:solidFill>
          <a:ln w="22860">
            <a:solidFill>
              <a:srgbClr val="BACFDD"/>
            </a:solidFill>
            <a:prstDash val="solid"/>
          </a:ln>
        </p:spPr>
      </p:sp>
      <p:sp>
        <p:nvSpPr>
          <p:cNvPr id="12" name="Text 9"/>
          <p:cNvSpPr/>
          <p:nvPr/>
        </p:nvSpPr>
        <p:spPr>
          <a:xfrm>
            <a:off x="970717" y="5183386"/>
            <a:ext cx="3302437"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Too much focus on availability</a:t>
            </a:r>
            <a:endParaRPr lang="en-US" sz="1950" dirty="0"/>
          </a:p>
        </p:txBody>
      </p:sp>
      <p:sp>
        <p:nvSpPr>
          <p:cNvPr id="13" name="Text 10"/>
          <p:cNvSpPr/>
          <p:nvPr/>
        </p:nvSpPr>
        <p:spPr>
          <a:xfrm>
            <a:off x="970717" y="5608796"/>
            <a:ext cx="7202567"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May compromise security controls for confidentiality and integrity</a:t>
            </a:r>
            <a:endParaRPr lang="en-US" sz="1450" dirty="0"/>
          </a:p>
        </p:txBody>
      </p:sp>
      <p:sp>
        <p:nvSpPr>
          <p:cNvPr id="14" name="Text 11"/>
          <p:cNvSpPr/>
          <p:nvPr/>
        </p:nvSpPr>
        <p:spPr>
          <a:xfrm>
            <a:off x="758309" y="6337697"/>
            <a:ext cx="762738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 most effective security strategies find the appropriate balance based on the specific needs of the organization and the sensitivity of the data being protected.</a:t>
            </a:r>
            <a:endParaRPr lang="en-US" sz="14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30076"/>
          </a:xfrm>
          <a:prstGeom prst="rect">
            <a:avLst/>
          </a:prstGeom>
        </p:spPr>
      </p:pic>
      <p:sp>
        <p:nvSpPr>
          <p:cNvPr id="3" name="Text 0"/>
          <p:cNvSpPr/>
          <p:nvPr/>
        </p:nvSpPr>
        <p:spPr>
          <a:xfrm>
            <a:off x="6136005" y="446603"/>
            <a:ext cx="7844790" cy="1068467"/>
          </a:xfrm>
          <a:prstGeom prst="rect">
            <a:avLst/>
          </a:prstGeom>
          <a:noFill/>
          <a:ln/>
        </p:spPr>
        <p:txBody>
          <a:bodyPr wrap="square" lIns="0" tIns="0" rIns="0" bIns="0" rtlCol="0" anchor="t"/>
          <a:lstStyle/>
          <a:p>
            <a:pPr algn="l" indent="0" marL="0">
              <a:lnSpc>
                <a:spcPts val="4200"/>
              </a:lnSpc>
              <a:buNone/>
            </a:pPr>
            <a:r>
              <a:rPr lang="en-US" sz="3350" b="1" dirty="0">
                <a:solidFill>
                  <a:srgbClr val="2E3C4E"/>
                </a:solidFill>
                <a:latin typeface="Barlow Bold" pitchFamily="34" charset="0"/>
                <a:ea typeface="Barlow Bold" pitchFamily="34" charset="-122"/>
                <a:cs typeface="Barlow Bold" pitchFamily="34" charset="-120"/>
              </a:rPr>
              <a:t>Practical Application: Securing Your Digital Life</a:t>
            </a:r>
            <a:endParaRPr lang="en-US" sz="3350" dirty="0"/>
          </a:p>
        </p:txBody>
      </p:sp>
      <p:sp>
        <p:nvSpPr>
          <p:cNvPr id="4" name="Shape 1"/>
          <p:cNvSpPr/>
          <p:nvPr/>
        </p:nvSpPr>
        <p:spPr>
          <a:xfrm>
            <a:off x="6136005" y="1758672"/>
            <a:ext cx="162401" cy="1208842"/>
          </a:xfrm>
          <a:prstGeom prst="roundRect">
            <a:avLst>
              <a:gd name="adj" fmla="val 150013"/>
            </a:avLst>
          </a:prstGeom>
          <a:solidFill>
            <a:srgbClr val="D4E9F7"/>
          </a:solidFill>
          <a:ln w="7620">
            <a:solidFill>
              <a:srgbClr val="BACFDD"/>
            </a:solidFill>
            <a:prstDash val="solid"/>
          </a:ln>
        </p:spPr>
      </p:sp>
      <p:sp>
        <p:nvSpPr>
          <p:cNvPr id="5" name="Text 2"/>
          <p:cNvSpPr/>
          <p:nvPr/>
        </p:nvSpPr>
        <p:spPr>
          <a:xfrm>
            <a:off x="6460808" y="1921073"/>
            <a:ext cx="2729389" cy="267057"/>
          </a:xfrm>
          <a:prstGeom prst="rect">
            <a:avLst/>
          </a:prstGeom>
          <a:noFill/>
          <a:ln/>
        </p:spPr>
        <p:txBody>
          <a:bodyPr wrap="none" lIns="0" tIns="0" rIns="0" bIns="0" rtlCol="0" anchor="t"/>
          <a:lstStyle/>
          <a:p>
            <a:pPr algn="l" indent="0" marL="0">
              <a:lnSpc>
                <a:spcPts val="2100"/>
              </a:lnSpc>
              <a:buNone/>
            </a:pPr>
            <a:r>
              <a:rPr lang="en-US" sz="1650" b="1" dirty="0">
                <a:solidFill>
                  <a:srgbClr val="384653"/>
                </a:solidFill>
                <a:latin typeface="Barlow Bold" pitchFamily="34" charset="0"/>
                <a:ea typeface="Barlow Bold" pitchFamily="34" charset="-122"/>
                <a:cs typeface="Barlow Bold" pitchFamily="34" charset="-120"/>
              </a:rPr>
              <a:t>Assess Your Digital Footprint</a:t>
            </a:r>
            <a:endParaRPr lang="en-US" sz="1650" dirty="0"/>
          </a:p>
        </p:txBody>
      </p:sp>
      <p:sp>
        <p:nvSpPr>
          <p:cNvPr id="6" name="Text 3"/>
          <p:cNvSpPr/>
          <p:nvPr/>
        </p:nvSpPr>
        <p:spPr>
          <a:xfrm>
            <a:off x="6460808" y="2285524"/>
            <a:ext cx="7519988" cy="519589"/>
          </a:xfrm>
          <a:prstGeom prst="rect">
            <a:avLst/>
          </a:prstGeom>
          <a:noFill/>
          <a:ln/>
        </p:spPr>
        <p:txBody>
          <a:bodyPr wrap="square" lIns="0" tIns="0" rIns="0" bIns="0" rtlCol="0" anchor="t"/>
          <a:lstStyle/>
          <a:p>
            <a:pPr algn="l" indent="0" marL="0">
              <a:lnSpc>
                <a:spcPts val="2000"/>
              </a:lnSpc>
              <a:buNone/>
            </a:pPr>
            <a:r>
              <a:rPr lang="en-US" sz="1250" dirty="0">
                <a:solidFill>
                  <a:srgbClr val="384653"/>
                </a:solidFill>
                <a:latin typeface="Montserrat" pitchFamily="34" charset="0"/>
                <a:ea typeface="Montserrat" pitchFamily="34" charset="-122"/>
                <a:cs typeface="Montserrat" pitchFamily="34" charset="-120"/>
              </a:rPr>
              <a:t>Identify what personal information is available online and what devices and accounts you need to protect.</a:t>
            </a:r>
            <a:endParaRPr lang="en-US" sz="1250" dirty="0"/>
          </a:p>
        </p:txBody>
      </p:sp>
      <p:sp>
        <p:nvSpPr>
          <p:cNvPr id="7" name="Shape 4"/>
          <p:cNvSpPr/>
          <p:nvPr/>
        </p:nvSpPr>
        <p:spPr>
          <a:xfrm>
            <a:off x="6379607" y="3129915"/>
            <a:ext cx="162401" cy="1208842"/>
          </a:xfrm>
          <a:prstGeom prst="roundRect">
            <a:avLst>
              <a:gd name="adj" fmla="val 150013"/>
            </a:avLst>
          </a:prstGeom>
          <a:solidFill>
            <a:srgbClr val="D4E9F7"/>
          </a:solidFill>
          <a:ln w="7620">
            <a:solidFill>
              <a:srgbClr val="BACFDD"/>
            </a:solidFill>
            <a:prstDash val="solid"/>
          </a:ln>
        </p:spPr>
      </p:sp>
      <p:sp>
        <p:nvSpPr>
          <p:cNvPr id="8" name="Text 5"/>
          <p:cNvSpPr/>
          <p:nvPr/>
        </p:nvSpPr>
        <p:spPr>
          <a:xfrm>
            <a:off x="6704409" y="3292316"/>
            <a:ext cx="2735580" cy="267057"/>
          </a:xfrm>
          <a:prstGeom prst="rect">
            <a:avLst/>
          </a:prstGeom>
          <a:noFill/>
          <a:ln/>
        </p:spPr>
        <p:txBody>
          <a:bodyPr wrap="none" lIns="0" tIns="0" rIns="0" bIns="0" rtlCol="0" anchor="t"/>
          <a:lstStyle/>
          <a:p>
            <a:pPr algn="l" indent="0" marL="0">
              <a:lnSpc>
                <a:spcPts val="2100"/>
              </a:lnSpc>
              <a:buNone/>
            </a:pPr>
            <a:r>
              <a:rPr lang="en-US" sz="1650" b="1" dirty="0">
                <a:solidFill>
                  <a:srgbClr val="384653"/>
                </a:solidFill>
                <a:latin typeface="Barlow Bold" pitchFamily="34" charset="0"/>
                <a:ea typeface="Barlow Bold" pitchFamily="34" charset="-122"/>
                <a:cs typeface="Barlow Bold" pitchFamily="34" charset="-120"/>
              </a:rPr>
              <a:t>Implement Basic Protections</a:t>
            </a:r>
            <a:endParaRPr lang="en-US" sz="1650" dirty="0"/>
          </a:p>
        </p:txBody>
      </p:sp>
      <p:sp>
        <p:nvSpPr>
          <p:cNvPr id="9" name="Text 6"/>
          <p:cNvSpPr/>
          <p:nvPr/>
        </p:nvSpPr>
        <p:spPr>
          <a:xfrm>
            <a:off x="6704409" y="3656767"/>
            <a:ext cx="7276386" cy="519589"/>
          </a:xfrm>
          <a:prstGeom prst="rect">
            <a:avLst/>
          </a:prstGeom>
          <a:noFill/>
          <a:ln/>
        </p:spPr>
        <p:txBody>
          <a:bodyPr wrap="square" lIns="0" tIns="0" rIns="0" bIns="0" rtlCol="0" anchor="t"/>
          <a:lstStyle/>
          <a:p>
            <a:pPr algn="l" indent="0" marL="0">
              <a:lnSpc>
                <a:spcPts val="2000"/>
              </a:lnSpc>
              <a:buNone/>
            </a:pPr>
            <a:r>
              <a:rPr lang="en-US" sz="1250" dirty="0">
                <a:solidFill>
                  <a:srgbClr val="384653"/>
                </a:solidFill>
                <a:latin typeface="Montserrat" pitchFamily="34" charset="0"/>
                <a:ea typeface="Montserrat" pitchFamily="34" charset="-122"/>
                <a:cs typeface="Montserrat" pitchFamily="34" charset="-120"/>
              </a:rPr>
              <a:t>Use strong, unique passwords with a password manager, enable multi-factor authentication, and keep software updated.</a:t>
            </a:r>
            <a:endParaRPr lang="en-US" sz="1250" dirty="0"/>
          </a:p>
        </p:txBody>
      </p:sp>
      <p:sp>
        <p:nvSpPr>
          <p:cNvPr id="10" name="Shape 7"/>
          <p:cNvSpPr/>
          <p:nvPr/>
        </p:nvSpPr>
        <p:spPr>
          <a:xfrm>
            <a:off x="6623209" y="4501158"/>
            <a:ext cx="162401" cy="1208842"/>
          </a:xfrm>
          <a:prstGeom prst="roundRect">
            <a:avLst>
              <a:gd name="adj" fmla="val 150013"/>
            </a:avLst>
          </a:prstGeom>
          <a:solidFill>
            <a:srgbClr val="D4E9F7"/>
          </a:solidFill>
          <a:ln w="7620">
            <a:solidFill>
              <a:srgbClr val="BACFDD"/>
            </a:solidFill>
            <a:prstDash val="solid"/>
          </a:ln>
        </p:spPr>
      </p:sp>
      <p:sp>
        <p:nvSpPr>
          <p:cNvPr id="11" name="Text 8"/>
          <p:cNvSpPr/>
          <p:nvPr/>
        </p:nvSpPr>
        <p:spPr>
          <a:xfrm>
            <a:off x="6948011" y="4663559"/>
            <a:ext cx="2789277" cy="267057"/>
          </a:xfrm>
          <a:prstGeom prst="rect">
            <a:avLst/>
          </a:prstGeom>
          <a:noFill/>
          <a:ln/>
        </p:spPr>
        <p:txBody>
          <a:bodyPr wrap="none" lIns="0" tIns="0" rIns="0" bIns="0" rtlCol="0" anchor="t"/>
          <a:lstStyle/>
          <a:p>
            <a:pPr algn="l" indent="0" marL="0">
              <a:lnSpc>
                <a:spcPts val="2100"/>
              </a:lnSpc>
              <a:buNone/>
            </a:pPr>
            <a:r>
              <a:rPr lang="en-US" sz="1650" b="1" dirty="0">
                <a:solidFill>
                  <a:srgbClr val="384653"/>
                </a:solidFill>
                <a:latin typeface="Barlow Bold" pitchFamily="34" charset="0"/>
                <a:ea typeface="Barlow Bold" pitchFamily="34" charset="-122"/>
                <a:cs typeface="Barlow Bold" pitchFamily="34" charset="-120"/>
              </a:rPr>
              <a:t>Practice Safe Online Behavior</a:t>
            </a:r>
            <a:endParaRPr lang="en-US" sz="1650" dirty="0"/>
          </a:p>
        </p:txBody>
      </p:sp>
      <p:sp>
        <p:nvSpPr>
          <p:cNvPr id="12" name="Text 9"/>
          <p:cNvSpPr/>
          <p:nvPr/>
        </p:nvSpPr>
        <p:spPr>
          <a:xfrm>
            <a:off x="6948011" y="5028009"/>
            <a:ext cx="7032784" cy="519589"/>
          </a:xfrm>
          <a:prstGeom prst="rect">
            <a:avLst/>
          </a:prstGeom>
          <a:noFill/>
          <a:ln/>
        </p:spPr>
        <p:txBody>
          <a:bodyPr wrap="square" lIns="0" tIns="0" rIns="0" bIns="0" rtlCol="0" anchor="t"/>
          <a:lstStyle/>
          <a:p>
            <a:pPr algn="l" indent="0" marL="0">
              <a:lnSpc>
                <a:spcPts val="2000"/>
              </a:lnSpc>
              <a:buNone/>
            </a:pPr>
            <a:r>
              <a:rPr lang="en-US" sz="1250" dirty="0">
                <a:solidFill>
                  <a:srgbClr val="384653"/>
                </a:solidFill>
                <a:latin typeface="Montserrat" pitchFamily="34" charset="0"/>
                <a:ea typeface="Montserrat" pitchFamily="34" charset="-122"/>
                <a:cs typeface="Montserrat" pitchFamily="34" charset="-120"/>
              </a:rPr>
              <a:t>Be cautious of phishing attempts, verify before sharing information, and use secure connections for sensitive transactions.</a:t>
            </a:r>
            <a:endParaRPr lang="en-US" sz="1250" dirty="0"/>
          </a:p>
        </p:txBody>
      </p:sp>
      <p:sp>
        <p:nvSpPr>
          <p:cNvPr id="13" name="Shape 10"/>
          <p:cNvSpPr/>
          <p:nvPr/>
        </p:nvSpPr>
        <p:spPr>
          <a:xfrm>
            <a:off x="6866811" y="5872401"/>
            <a:ext cx="162401" cy="1208842"/>
          </a:xfrm>
          <a:prstGeom prst="roundRect">
            <a:avLst>
              <a:gd name="adj" fmla="val 150013"/>
            </a:avLst>
          </a:prstGeom>
          <a:solidFill>
            <a:srgbClr val="D4E9F7"/>
          </a:solidFill>
          <a:ln w="7620">
            <a:solidFill>
              <a:srgbClr val="BACFDD"/>
            </a:solidFill>
            <a:prstDash val="solid"/>
          </a:ln>
        </p:spPr>
      </p:sp>
      <p:sp>
        <p:nvSpPr>
          <p:cNvPr id="14" name="Text 11"/>
          <p:cNvSpPr/>
          <p:nvPr/>
        </p:nvSpPr>
        <p:spPr>
          <a:xfrm>
            <a:off x="7191613" y="6034802"/>
            <a:ext cx="2136934" cy="267057"/>
          </a:xfrm>
          <a:prstGeom prst="rect">
            <a:avLst/>
          </a:prstGeom>
          <a:noFill/>
          <a:ln/>
        </p:spPr>
        <p:txBody>
          <a:bodyPr wrap="none" lIns="0" tIns="0" rIns="0" bIns="0" rtlCol="0" anchor="t"/>
          <a:lstStyle/>
          <a:p>
            <a:pPr algn="l" indent="0" marL="0">
              <a:lnSpc>
                <a:spcPts val="2100"/>
              </a:lnSpc>
              <a:buNone/>
            </a:pPr>
            <a:r>
              <a:rPr lang="en-US" sz="1650" b="1" dirty="0">
                <a:solidFill>
                  <a:srgbClr val="384653"/>
                </a:solidFill>
                <a:latin typeface="Barlow Bold" pitchFamily="34" charset="0"/>
                <a:ea typeface="Barlow Bold" pitchFamily="34" charset="-122"/>
                <a:cs typeface="Barlow Bold" pitchFamily="34" charset="-120"/>
              </a:rPr>
              <a:t>Prepare for Incidents</a:t>
            </a:r>
            <a:endParaRPr lang="en-US" sz="1650" dirty="0"/>
          </a:p>
        </p:txBody>
      </p:sp>
      <p:sp>
        <p:nvSpPr>
          <p:cNvPr id="15" name="Text 12"/>
          <p:cNvSpPr/>
          <p:nvPr/>
        </p:nvSpPr>
        <p:spPr>
          <a:xfrm>
            <a:off x="7191613" y="6399252"/>
            <a:ext cx="6789182" cy="519589"/>
          </a:xfrm>
          <a:prstGeom prst="rect">
            <a:avLst/>
          </a:prstGeom>
          <a:noFill/>
          <a:ln/>
        </p:spPr>
        <p:txBody>
          <a:bodyPr wrap="square" lIns="0" tIns="0" rIns="0" bIns="0" rtlCol="0" anchor="t"/>
          <a:lstStyle/>
          <a:p>
            <a:pPr algn="l" indent="0" marL="0">
              <a:lnSpc>
                <a:spcPts val="2000"/>
              </a:lnSpc>
              <a:buNone/>
            </a:pPr>
            <a:r>
              <a:rPr lang="en-US" sz="1250" dirty="0">
                <a:solidFill>
                  <a:srgbClr val="384653"/>
                </a:solidFill>
                <a:latin typeface="Montserrat" pitchFamily="34" charset="0"/>
                <a:ea typeface="Montserrat" pitchFamily="34" charset="-122"/>
                <a:cs typeface="Montserrat" pitchFamily="34" charset="-120"/>
              </a:rPr>
              <a:t>Back up important data regularly and know what steps to take if your accounts or devices are compromised.</a:t>
            </a:r>
            <a:endParaRPr lang="en-US" sz="1250" dirty="0"/>
          </a:p>
        </p:txBody>
      </p:sp>
      <p:sp>
        <p:nvSpPr>
          <p:cNvPr id="16" name="Text 13"/>
          <p:cNvSpPr/>
          <p:nvPr/>
        </p:nvSpPr>
        <p:spPr>
          <a:xfrm>
            <a:off x="6136005" y="7263884"/>
            <a:ext cx="7844790" cy="519589"/>
          </a:xfrm>
          <a:prstGeom prst="rect">
            <a:avLst/>
          </a:prstGeom>
          <a:noFill/>
          <a:ln/>
        </p:spPr>
        <p:txBody>
          <a:bodyPr wrap="square" lIns="0" tIns="0" rIns="0" bIns="0" rtlCol="0" anchor="t"/>
          <a:lstStyle/>
          <a:p>
            <a:pPr algn="l" indent="0" marL="0">
              <a:lnSpc>
                <a:spcPts val="2000"/>
              </a:lnSpc>
              <a:buNone/>
            </a:pPr>
            <a:r>
              <a:rPr lang="en-US" sz="1250" dirty="0">
                <a:solidFill>
                  <a:srgbClr val="384653"/>
                </a:solidFill>
                <a:latin typeface="Montserrat" pitchFamily="34" charset="0"/>
                <a:ea typeface="Montserrat" pitchFamily="34" charset="-122"/>
                <a:cs typeface="Montserrat" pitchFamily="34" charset="-120"/>
              </a:rPr>
              <a:t>By applying cybersecurity principles to your personal digital life, you can significantly reduce your risk of becoming a victim of cyber attacks.</a:t>
            </a:r>
            <a:endParaRPr lang="en-US" sz="12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577453" y="396954"/>
            <a:ext cx="6882646" cy="474821"/>
          </a:xfrm>
          <a:prstGeom prst="rect">
            <a:avLst/>
          </a:prstGeom>
          <a:noFill/>
          <a:ln/>
        </p:spPr>
        <p:txBody>
          <a:bodyPr wrap="none" lIns="0" tIns="0" rIns="0" bIns="0" rtlCol="0" anchor="t"/>
          <a:lstStyle/>
          <a:p>
            <a:pPr algn="l" indent="0" marL="0">
              <a:lnSpc>
                <a:spcPts val="3700"/>
              </a:lnSpc>
              <a:buNone/>
            </a:pPr>
            <a:r>
              <a:rPr lang="en-US" sz="2950" b="1" dirty="0">
                <a:solidFill>
                  <a:srgbClr val="2E3C4E"/>
                </a:solidFill>
                <a:latin typeface="Barlow Bold" pitchFamily="34" charset="0"/>
                <a:ea typeface="Barlow Bold" pitchFamily="34" charset="-122"/>
                <a:cs typeface="Barlow Bold" pitchFamily="34" charset="-120"/>
              </a:rPr>
              <a:t>What is Cybersecurity and Why It Matters</a:t>
            </a:r>
            <a:endParaRPr lang="en-US" sz="2950" dirty="0"/>
          </a:p>
        </p:txBody>
      </p:sp>
      <p:sp>
        <p:nvSpPr>
          <p:cNvPr id="3" name="Text 1"/>
          <p:cNvSpPr/>
          <p:nvPr/>
        </p:nvSpPr>
        <p:spPr>
          <a:xfrm>
            <a:off x="577453" y="1218128"/>
            <a:ext cx="6561653" cy="692944"/>
          </a:xfrm>
          <a:prstGeom prst="rect">
            <a:avLst/>
          </a:prstGeom>
          <a:noFill/>
          <a:ln/>
        </p:spPr>
        <p:txBody>
          <a:bodyPr wrap="square" lIns="0" tIns="0" rIns="0" bIns="0" rtlCol="0" anchor="t"/>
          <a:lstStyle/>
          <a:p>
            <a:pPr algn="l" indent="0" marL="0">
              <a:lnSpc>
                <a:spcPts val="1800"/>
              </a:lnSpc>
              <a:buNone/>
            </a:pPr>
            <a:r>
              <a:rPr lang="en-US" sz="1100" dirty="0">
                <a:solidFill>
                  <a:srgbClr val="384653"/>
                </a:solidFill>
                <a:latin typeface="Montserrat" pitchFamily="34" charset="0"/>
                <a:ea typeface="Montserrat" pitchFamily="34" charset="-122"/>
                <a:cs typeface="Montserrat" pitchFamily="34" charset="-120"/>
              </a:rPr>
              <a:t>Cybersecurity is the practice of protecting digital systems, networks, software, and data from theft, damage, or unauthorized access. Think of it as a digital version of securing your home: locking doors, installing an alarm system, and monitoring activity through cameras.</a:t>
            </a:r>
            <a:endParaRPr lang="en-US" sz="1100" dirty="0"/>
          </a:p>
        </p:txBody>
      </p:sp>
      <p:sp>
        <p:nvSpPr>
          <p:cNvPr id="4" name="Text 2"/>
          <p:cNvSpPr/>
          <p:nvPr/>
        </p:nvSpPr>
        <p:spPr>
          <a:xfrm>
            <a:off x="577453" y="2040969"/>
            <a:ext cx="6561653" cy="692944"/>
          </a:xfrm>
          <a:prstGeom prst="rect">
            <a:avLst/>
          </a:prstGeom>
          <a:noFill/>
          <a:ln/>
        </p:spPr>
        <p:txBody>
          <a:bodyPr wrap="square" lIns="0" tIns="0" rIns="0" bIns="0" rtlCol="0" anchor="t"/>
          <a:lstStyle/>
          <a:p>
            <a:pPr algn="l" indent="0" marL="0">
              <a:lnSpc>
                <a:spcPts val="1800"/>
              </a:lnSpc>
              <a:buNone/>
            </a:pPr>
            <a:r>
              <a:rPr lang="en-US" sz="1100" dirty="0">
                <a:solidFill>
                  <a:srgbClr val="384653"/>
                </a:solidFill>
                <a:latin typeface="Montserrat" pitchFamily="34" charset="0"/>
                <a:ea typeface="Montserrat" pitchFamily="34" charset="-122"/>
                <a:cs typeface="Montserrat" pitchFamily="34" charset="-120"/>
              </a:rPr>
              <a:t>We rely on technology every day. From using smartphones to logging into work systems remotely, our digital footprints are constantly growing. As this dependence increases, so does the potential for cyber attacks.</a:t>
            </a:r>
            <a:endParaRPr lang="en-US" sz="1100" dirty="0"/>
          </a:p>
        </p:txBody>
      </p:sp>
      <p:pic>
        <p:nvPicPr>
          <p:cNvPr id="5" name="Image 0" descr="preencoded.png">    </p:cNvPr>
          <p:cNvPicPr>
            <a:picLocks noChangeAspect="1"/>
          </p:cNvPicPr>
          <p:nvPr/>
        </p:nvPicPr>
        <p:blipFill>
          <a:blip r:embed="rId1"/>
          <a:stretch>
            <a:fillRect/>
          </a:stretch>
        </p:blipFill>
        <p:spPr>
          <a:xfrm>
            <a:off x="7498913" y="1250633"/>
            <a:ext cx="6561653" cy="6561653"/>
          </a:xfrm>
          <a:prstGeom prst="rect">
            <a:avLst/>
          </a:prstGeom>
        </p:spPr>
      </p:pic>
      <p:sp>
        <p:nvSpPr>
          <p:cNvPr id="6" name="Text 3"/>
          <p:cNvSpPr/>
          <p:nvPr/>
        </p:nvSpPr>
        <p:spPr>
          <a:xfrm>
            <a:off x="7498913" y="7974687"/>
            <a:ext cx="6561653" cy="692944"/>
          </a:xfrm>
          <a:prstGeom prst="rect">
            <a:avLst/>
          </a:prstGeom>
          <a:noFill/>
          <a:ln/>
        </p:spPr>
        <p:txBody>
          <a:bodyPr wrap="square" lIns="0" tIns="0" rIns="0" bIns="0" rtlCol="0" anchor="t"/>
          <a:lstStyle/>
          <a:p>
            <a:pPr algn="l" indent="0" marL="0">
              <a:lnSpc>
                <a:spcPts val="1800"/>
              </a:lnSpc>
              <a:buNone/>
            </a:pPr>
            <a:r>
              <a:rPr lang="en-US" sz="1100" dirty="0">
                <a:solidFill>
                  <a:srgbClr val="384653"/>
                </a:solidFill>
                <a:latin typeface="Montserrat" pitchFamily="34" charset="0"/>
                <a:ea typeface="Montserrat" pitchFamily="34" charset="-122"/>
                <a:cs typeface="Montserrat" pitchFamily="34" charset="-120"/>
              </a:rPr>
              <a:t>The consequences of cyber attacks can be devastating, both financially and emotionally. That's why cybersecurity matters — to protect your identity, privacy, finances, and the overall integrity of modern life.</a:t>
            </a:r>
            <a:endParaRPr lang="en-US" sz="11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44709" y="1737003"/>
            <a:ext cx="5897761"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Conclusion and Next Steps</a:t>
            </a:r>
            <a:endParaRPr lang="en-US" sz="3900" dirty="0"/>
          </a:p>
        </p:txBody>
      </p:sp>
      <p:sp>
        <p:nvSpPr>
          <p:cNvPr id="4" name="Text 1"/>
          <p:cNvSpPr/>
          <p:nvPr/>
        </p:nvSpPr>
        <p:spPr>
          <a:xfrm>
            <a:off x="6244709" y="2815471"/>
            <a:ext cx="3582472" cy="1819513"/>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Cybersecurity is essential to the functioning of modern life. From protecting your email to securing global financial systems, it is a field with wide-reaching impact and constant evolution.</a:t>
            </a:r>
            <a:endParaRPr lang="en-US" sz="1450" dirty="0"/>
          </a:p>
        </p:txBody>
      </p:sp>
      <p:sp>
        <p:nvSpPr>
          <p:cNvPr id="5" name="Text 2"/>
          <p:cNvSpPr/>
          <p:nvPr/>
        </p:nvSpPr>
        <p:spPr>
          <a:xfrm>
            <a:off x="6244709" y="4805601"/>
            <a:ext cx="3582472" cy="1516261"/>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As you continue this journey, you will gain not only technical skills but also an appreciation for the responsibility and ethics involved in protecting the digital world.</a:t>
            </a:r>
            <a:endParaRPr lang="en-US" sz="1450" dirty="0"/>
          </a:p>
        </p:txBody>
      </p:sp>
      <p:sp>
        <p:nvSpPr>
          <p:cNvPr id="6" name="Text 3"/>
          <p:cNvSpPr/>
          <p:nvPr/>
        </p:nvSpPr>
        <p:spPr>
          <a:xfrm>
            <a:off x="10297239" y="2815471"/>
            <a:ext cx="358247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Whether your goal is to:</a:t>
            </a:r>
            <a:endParaRPr lang="en-US" sz="1450" dirty="0"/>
          </a:p>
        </p:txBody>
      </p:sp>
      <p:sp>
        <p:nvSpPr>
          <p:cNvPr id="7" name="Text 4"/>
          <p:cNvSpPr/>
          <p:nvPr/>
        </p:nvSpPr>
        <p:spPr>
          <a:xfrm>
            <a:off x="10297239" y="3289340"/>
            <a:ext cx="35824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Enter the cybersecurity workforce</a:t>
            </a:r>
            <a:endParaRPr lang="en-US" sz="1450" dirty="0"/>
          </a:p>
        </p:txBody>
      </p:sp>
      <p:sp>
        <p:nvSpPr>
          <p:cNvPr id="8" name="Text 5"/>
          <p:cNvSpPr/>
          <p:nvPr/>
        </p:nvSpPr>
        <p:spPr>
          <a:xfrm>
            <a:off x="10297239" y="3658910"/>
            <a:ext cx="3582472" cy="606504"/>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Strengthen your personal knowledge</a:t>
            </a:r>
            <a:endParaRPr lang="en-US" sz="1450" dirty="0"/>
          </a:p>
        </p:txBody>
      </p:sp>
      <p:sp>
        <p:nvSpPr>
          <p:cNvPr id="9" name="Text 6"/>
          <p:cNvSpPr/>
          <p:nvPr/>
        </p:nvSpPr>
        <p:spPr>
          <a:xfrm>
            <a:off x="10297239" y="4331732"/>
            <a:ext cx="3582472" cy="606504"/>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Prepare for certifications like ISC2 CC</a:t>
            </a:r>
            <a:endParaRPr lang="en-US" sz="1450" dirty="0"/>
          </a:p>
        </p:txBody>
      </p:sp>
      <p:sp>
        <p:nvSpPr>
          <p:cNvPr id="10" name="Text 7"/>
          <p:cNvSpPr/>
          <p:nvPr/>
        </p:nvSpPr>
        <p:spPr>
          <a:xfrm>
            <a:off x="10297239" y="5108853"/>
            <a:ext cx="358247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This foundational understanding is your first step toward mastering cybersecurity concepts and practices.</a:t>
            </a:r>
            <a:endParaRPr lang="en-US" sz="14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43173"/>
          </a:xfrm>
          <a:prstGeom prst="rect">
            <a:avLst/>
          </a:prstGeom>
        </p:spPr>
      </p:pic>
      <p:sp>
        <p:nvSpPr>
          <p:cNvPr id="3" name="Text 0"/>
          <p:cNvSpPr/>
          <p:nvPr/>
        </p:nvSpPr>
        <p:spPr>
          <a:xfrm>
            <a:off x="6197918" y="489109"/>
            <a:ext cx="4681180" cy="585192"/>
          </a:xfrm>
          <a:prstGeom prst="rect">
            <a:avLst/>
          </a:prstGeom>
          <a:noFill/>
          <a:ln/>
        </p:spPr>
        <p:txBody>
          <a:bodyPr wrap="none" lIns="0" tIns="0" rIns="0" bIns="0" rtlCol="0" anchor="t"/>
          <a:lstStyle/>
          <a:p>
            <a:pPr algn="l" indent="0" marL="0">
              <a:lnSpc>
                <a:spcPts val="4600"/>
              </a:lnSpc>
              <a:buNone/>
            </a:pPr>
            <a:r>
              <a:rPr lang="en-US" sz="3650" b="1" dirty="0">
                <a:solidFill>
                  <a:srgbClr val="2E3C4E"/>
                </a:solidFill>
                <a:latin typeface="Barlow Bold" pitchFamily="34" charset="0"/>
                <a:ea typeface="Barlow Bold" pitchFamily="34" charset="-122"/>
                <a:cs typeface="Barlow Bold" pitchFamily="34" charset="-120"/>
              </a:rPr>
              <a:t>Data is the New Gold</a:t>
            </a:r>
            <a:endParaRPr lang="en-US" sz="3650" dirty="0"/>
          </a:p>
        </p:txBody>
      </p:sp>
      <p:sp>
        <p:nvSpPr>
          <p:cNvPr id="4" name="Text 1"/>
          <p:cNvSpPr/>
          <p:nvPr/>
        </p:nvSpPr>
        <p:spPr>
          <a:xfrm>
            <a:off x="6197918" y="1341120"/>
            <a:ext cx="7720965" cy="569119"/>
          </a:xfrm>
          <a:prstGeom prst="rect">
            <a:avLst/>
          </a:prstGeom>
          <a:noFill/>
          <a:ln/>
        </p:spPr>
        <p:txBody>
          <a:bodyPr wrap="square" lIns="0" tIns="0" rIns="0" bIns="0" rtlCol="0" anchor="t"/>
          <a:lstStyle/>
          <a:p>
            <a:pPr algn="l" indent="0" marL="0">
              <a:lnSpc>
                <a:spcPts val="2200"/>
              </a:lnSpc>
              <a:buNone/>
            </a:pPr>
            <a:r>
              <a:rPr lang="en-US" sz="1400" dirty="0">
                <a:solidFill>
                  <a:srgbClr val="384653"/>
                </a:solidFill>
                <a:latin typeface="Montserrat" pitchFamily="34" charset="0"/>
                <a:ea typeface="Montserrat" pitchFamily="34" charset="-122"/>
                <a:cs typeface="Montserrat" pitchFamily="34" charset="-120"/>
              </a:rPr>
              <a:t>In today's digital economy, data is one of the most valuable assets. Organizations of all types store vast amounts of sensitive information:</a:t>
            </a:r>
            <a:endParaRPr lang="en-US" sz="1400" dirty="0"/>
          </a:p>
        </p:txBody>
      </p:sp>
      <p:sp>
        <p:nvSpPr>
          <p:cNvPr id="5" name="Shape 2"/>
          <p:cNvSpPr/>
          <p:nvPr/>
        </p:nvSpPr>
        <p:spPr>
          <a:xfrm>
            <a:off x="6197918" y="2110264"/>
            <a:ext cx="7720965" cy="1085255"/>
          </a:xfrm>
          <a:prstGeom prst="roundRect">
            <a:avLst>
              <a:gd name="adj" fmla="val 24587"/>
            </a:avLst>
          </a:prstGeom>
          <a:solidFill>
            <a:srgbClr val="FFFFFF"/>
          </a:solidFill>
          <a:ln w="22860">
            <a:solidFill>
              <a:srgbClr val="BACFDD"/>
            </a:solidFill>
            <a:prstDash val="solid"/>
          </a:ln>
        </p:spPr>
      </p:sp>
      <p:sp>
        <p:nvSpPr>
          <p:cNvPr id="6" name="Text 3"/>
          <p:cNvSpPr/>
          <p:nvPr/>
        </p:nvSpPr>
        <p:spPr>
          <a:xfrm>
            <a:off x="6398657" y="2311003"/>
            <a:ext cx="2340531" cy="292537"/>
          </a:xfrm>
          <a:prstGeom prst="rect">
            <a:avLst/>
          </a:prstGeom>
          <a:noFill/>
          <a:ln/>
        </p:spPr>
        <p:txBody>
          <a:bodyPr wrap="none" lIns="0" tIns="0" rIns="0" bIns="0" rtlCol="0" anchor="t"/>
          <a:lstStyle/>
          <a:p>
            <a:pPr algn="l" indent="0" marL="0">
              <a:lnSpc>
                <a:spcPts val="2300"/>
              </a:lnSpc>
              <a:buNone/>
            </a:pPr>
            <a:r>
              <a:rPr lang="en-US" sz="1800" b="1" dirty="0">
                <a:solidFill>
                  <a:srgbClr val="384653"/>
                </a:solidFill>
                <a:latin typeface="Barlow Bold" pitchFamily="34" charset="0"/>
                <a:ea typeface="Barlow Bold" pitchFamily="34" charset="-122"/>
                <a:cs typeface="Barlow Bold" pitchFamily="34" charset="-120"/>
              </a:rPr>
              <a:t>Corporate Data</a:t>
            </a:r>
            <a:endParaRPr lang="en-US" sz="1800" dirty="0"/>
          </a:p>
        </p:txBody>
      </p:sp>
      <p:sp>
        <p:nvSpPr>
          <p:cNvPr id="7" name="Text 4"/>
          <p:cNvSpPr/>
          <p:nvPr/>
        </p:nvSpPr>
        <p:spPr>
          <a:xfrm>
            <a:off x="6398657" y="2710220"/>
            <a:ext cx="7319486" cy="284559"/>
          </a:xfrm>
          <a:prstGeom prst="rect">
            <a:avLst/>
          </a:prstGeom>
          <a:noFill/>
          <a:ln/>
        </p:spPr>
        <p:txBody>
          <a:bodyPr wrap="none" lIns="0" tIns="0" rIns="0" bIns="0" rtlCol="0" anchor="t"/>
          <a:lstStyle/>
          <a:p>
            <a:pPr algn="l" indent="0" marL="0">
              <a:lnSpc>
                <a:spcPts val="2200"/>
              </a:lnSpc>
              <a:buNone/>
            </a:pPr>
            <a:r>
              <a:rPr lang="en-US" sz="1400" dirty="0">
                <a:solidFill>
                  <a:srgbClr val="384653"/>
                </a:solidFill>
                <a:latin typeface="Montserrat" pitchFamily="34" charset="0"/>
                <a:ea typeface="Montserrat" pitchFamily="34" charset="-122"/>
                <a:cs typeface="Montserrat" pitchFamily="34" charset="-120"/>
              </a:rPr>
              <a:t>Customer records, intellectual property, and financial transactions</a:t>
            </a:r>
            <a:endParaRPr lang="en-US" sz="1400" dirty="0"/>
          </a:p>
        </p:txBody>
      </p:sp>
      <p:sp>
        <p:nvSpPr>
          <p:cNvPr id="8" name="Shape 5"/>
          <p:cNvSpPr/>
          <p:nvPr/>
        </p:nvSpPr>
        <p:spPr>
          <a:xfrm>
            <a:off x="6197918" y="3373398"/>
            <a:ext cx="7720965" cy="1085255"/>
          </a:xfrm>
          <a:prstGeom prst="roundRect">
            <a:avLst>
              <a:gd name="adj" fmla="val 24587"/>
            </a:avLst>
          </a:prstGeom>
          <a:solidFill>
            <a:srgbClr val="FFFFFF"/>
          </a:solidFill>
          <a:ln w="22860">
            <a:solidFill>
              <a:srgbClr val="BACFDD"/>
            </a:solidFill>
            <a:prstDash val="solid"/>
          </a:ln>
        </p:spPr>
      </p:sp>
      <p:sp>
        <p:nvSpPr>
          <p:cNvPr id="9" name="Text 6"/>
          <p:cNvSpPr/>
          <p:nvPr/>
        </p:nvSpPr>
        <p:spPr>
          <a:xfrm>
            <a:off x="6398657" y="3574137"/>
            <a:ext cx="2340531" cy="292537"/>
          </a:xfrm>
          <a:prstGeom prst="rect">
            <a:avLst/>
          </a:prstGeom>
          <a:noFill/>
          <a:ln/>
        </p:spPr>
        <p:txBody>
          <a:bodyPr wrap="none" lIns="0" tIns="0" rIns="0" bIns="0" rtlCol="0" anchor="t"/>
          <a:lstStyle/>
          <a:p>
            <a:pPr algn="l" indent="0" marL="0">
              <a:lnSpc>
                <a:spcPts val="2300"/>
              </a:lnSpc>
              <a:buNone/>
            </a:pPr>
            <a:r>
              <a:rPr lang="en-US" sz="1800" b="1" dirty="0">
                <a:solidFill>
                  <a:srgbClr val="384653"/>
                </a:solidFill>
                <a:latin typeface="Barlow Bold" pitchFamily="34" charset="0"/>
                <a:ea typeface="Barlow Bold" pitchFamily="34" charset="-122"/>
                <a:cs typeface="Barlow Bold" pitchFamily="34" charset="-120"/>
              </a:rPr>
              <a:t>Healthcare Data</a:t>
            </a:r>
            <a:endParaRPr lang="en-US" sz="1800" dirty="0"/>
          </a:p>
        </p:txBody>
      </p:sp>
      <p:sp>
        <p:nvSpPr>
          <p:cNvPr id="10" name="Text 7"/>
          <p:cNvSpPr/>
          <p:nvPr/>
        </p:nvSpPr>
        <p:spPr>
          <a:xfrm>
            <a:off x="6398657" y="3973354"/>
            <a:ext cx="7319486" cy="284559"/>
          </a:xfrm>
          <a:prstGeom prst="rect">
            <a:avLst/>
          </a:prstGeom>
          <a:noFill/>
          <a:ln/>
        </p:spPr>
        <p:txBody>
          <a:bodyPr wrap="none" lIns="0" tIns="0" rIns="0" bIns="0" rtlCol="0" anchor="t"/>
          <a:lstStyle/>
          <a:p>
            <a:pPr algn="l" indent="0" marL="0">
              <a:lnSpc>
                <a:spcPts val="2200"/>
              </a:lnSpc>
              <a:buNone/>
            </a:pPr>
            <a:r>
              <a:rPr lang="en-US" sz="1400" dirty="0">
                <a:solidFill>
                  <a:srgbClr val="384653"/>
                </a:solidFill>
                <a:latin typeface="Montserrat" pitchFamily="34" charset="0"/>
                <a:ea typeface="Montserrat" pitchFamily="34" charset="-122"/>
                <a:cs typeface="Montserrat" pitchFamily="34" charset="-120"/>
              </a:rPr>
              <a:t>Patient records, treatment histories, and insurance information</a:t>
            </a:r>
            <a:endParaRPr lang="en-US" sz="1400" dirty="0"/>
          </a:p>
        </p:txBody>
      </p:sp>
      <p:sp>
        <p:nvSpPr>
          <p:cNvPr id="11" name="Shape 8"/>
          <p:cNvSpPr/>
          <p:nvPr/>
        </p:nvSpPr>
        <p:spPr>
          <a:xfrm>
            <a:off x="6197918" y="4636532"/>
            <a:ext cx="7720965" cy="1085255"/>
          </a:xfrm>
          <a:prstGeom prst="roundRect">
            <a:avLst>
              <a:gd name="adj" fmla="val 24587"/>
            </a:avLst>
          </a:prstGeom>
          <a:solidFill>
            <a:srgbClr val="FFFFFF"/>
          </a:solidFill>
          <a:ln w="22860">
            <a:solidFill>
              <a:srgbClr val="BACFDD"/>
            </a:solidFill>
            <a:prstDash val="solid"/>
          </a:ln>
        </p:spPr>
      </p:sp>
      <p:sp>
        <p:nvSpPr>
          <p:cNvPr id="12" name="Text 9"/>
          <p:cNvSpPr/>
          <p:nvPr/>
        </p:nvSpPr>
        <p:spPr>
          <a:xfrm>
            <a:off x="6398657" y="4837271"/>
            <a:ext cx="2340531" cy="292537"/>
          </a:xfrm>
          <a:prstGeom prst="rect">
            <a:avLst/>
          </a:prstGeom>
          <a:noFill/>
          <a:ln/>
        </p:spPr>
        <p:txBody>
          <a:bodyPr wrap="none" lIns="0" tIns="0" rIns="0" bIns="0" rtlCol="0" anchor="t"/>
          <a:lstStyle/>
          <a:p>
            <a:pPr algn="l" indent="0" marL="0">
              <a:lnSpc>
                <a:spcPts val="2300"/>
              </a:lnSpc>
              <a:buNone/>
            </a:pPr>
            <a:r>
              <a:rPr lang="en-US" sz="1800" b="1" dirty="0">
                <a:solidFill>
                  <a:srgbClr val="384653"/>
                </a:solidFill>
                <a:latin typeface="Barlow Bold" pitchFamily="34" charset="0"/>
                <a:ea typeface="Barlow Bold" pitchFamily="34" charset="-122"/>
                <a:cs typeface="Barlow Bold" pitchFamily="34" charset="-120"/>
              </a:rPr>
              <a:t>Personal Data</a:t>
            </a:r>
            <a:endParaRPr lang="en-US" sz="1800" dirty="0"/>
          </a:p>
        </p:txBody>
      </p:sp>
      <p:sp>
        <p:nvSpPr>
          <p:cNvPr id="13" name="Text 10"/>
          <p:cNvSpPr/>
          <p:nvPr/>
        </p:nvSpPr>
        <p:spPr>
          <a:xfrm>
            <a:off x="6398657" y="5236488"/>
            <a:ext cx="7319486" cy="284559"/>
          </a:xfrm>
          <a:prstGeom prst="rect">
            <a:avLst/>
          </a:prstGeom>
          <a:noFill/>
          <a:ln/>
        </p:spPr>
        <p:txBody>
          <a:bodyPr wrap="none" lIns="0" tIns="0" rIns="0" bIns="0" rtlCol="0" anchor="t"/>
          <a:lstStyle/>
          <a:p>
            <a:pPr algn="l" indent="0" marL="0">
              <a:lnSpc>
                <a:spcPts val="2200"/>
              </a:lnSpc>
              <a:buNone/>
            </a:pPr>
            <a:r>
              <a:rPr lang="en-US" sz="1400" dirty="0">
                <a:solidFill>
                  <a:srgbClr val="384653"/>
                </a:solidFill>
                <a:latin typeface="Montserrat" pitchFamily="34" charset="0"/>
                <a:ea typeface="Montserrat" pitchFamily="34" charset="-122"/>
                <a:cs typeface="Montserrat" pitchFamily="34" charset="-120"/>
              </a:rPr>
              <a:t>Identity information, financial details, and private communications</a:t>
            </a:r>
            <a:endParaRPr lang="en-US" sz="1400" dirty="0"/>
          </a:p>
        </p:txBody>
      </p:sp>
      <p:sp>
        <p:nvSpPr>
          <p:cNvPr id="14" name="Shape 11"/>
          <p:cNvSpPr/>
          <p:nvPr/>
        </p:nvSpPr>
        <p:spPr>
          <a:xfrm>
            <a:off x="6197918" y="5899666"/>
            <a:ext cx="7720965" cy="1085255"/>
          </a:xfrm>
          <a:prstGeom prst="roundRect">
            <a:avLst>
              <a:gd name="adj" fmla="val 24587"/>
            </a:avLst>
          </a:prstGeom>
          <a:solidFill>
            <a:srgbClr val="FFFFFF"/>
          </a:solidFill>
          <a:ln w="22860">
            <a:solidFill>
              <a:srgbClr val="BACFDD"/>
            </a:solidFill>
            <a:prstDash val="solid"/>
          </a:ln>
        </p:spPr>
      </p:sp>
      <p:sp>
        <p:nvSpPr>
          <p:cNvPr id="15" name="Text 12"/>
          <p:cNvSpPr/>
          <p:nvPr/>
        </p:nvSpPr>
        <p:spPr>
          <a:xfrm>
            <a:off x="6398657" y="6100405"/>
            <a:ext cx="2340531" cy="292537"/>
          </a:xfrm>
          <a:prstGeom prst="rect">
            <a:avLst/>
          </a:prstGeom>
          <a:noFill/>
          <a:ln/>
        </p:spPr>
        <p:txBody>
          <a:bodyPr wrap="none" lIns="0" tIns="0" rIns="0" bIns="0" rtlCol="0" anchor="t"/>
          <a:lstStyle/>
          <a:p>
            <a:pPr algn="l" indent="0" marL="0">
              <a:lnSpc>
                <a:spcPts val="2300"/>
              </a:lnSpc>
              <a:buNone/>
            </a:pPr>
            <a:r>
              <a:rPr lang="en-US" sz="1800" b="1" dirty="0">
                <a:solidFill>
                  <a:srgbClr val="384653"/>
                </a:solidFill>
                <a:latin typeface="Barlow Bold" pitchFamily="34" charset="0"/>
                <a:ea typeface="Barlow Bold" pitchFamily="34" charset="-122"/>
                <a:cs typeface="Barlow Bold" pitchFamily="34" charset="-120"/>
              </a:rPr>
              <a:t>Government Data</a:t>
            </a:r>
            <a:endParaRPr lang="en-US" sz="1800" dirty="0"/>
          </a:p>
        </p:txBody>
      </p:sp>
      <p:sp>
        <p:nvSpPr>
          <p:cNvPr id="16" name="Text 13"/>
          <p:cNvSpPr/>
          <p:nvPr/>
        </p:nvSpPr>
        <p:spPr>
          <a:xfrm>
            <a:off x="6398657" y="6499622"/>
            <a:ext cx="7319486" cy="284559"/>
          </a:xfrm>
          <a:prstGeom prst="rect">
            <a:avLst/>
          </a:prstGeom>
          <a:noFill/>
          <a:ln/>
        </p:spPr>
        <p:txBody>
          <a:bodyPr wrap="none" lIns="0" tIns="0" rIns="0" bIns="0" rtlCol="0" anchor="t"/>
          <a:lstStyle/>
          <a:p>
            <a:pPr algn="l" indent="0" marL="0">
              <a:lnSpc>
                <a:spcPts val="2200"/>
              </a:lnSpc>
              <a:buNone/>
            </a:pPr>
            <a:r>
              <a:rPr lang="en-US" sz="1400" dirty="0">
                <a:solidFill>
                  <a:srgbClr val="384653"/>
                </a:solidFill>
                <a:latin typeface="Montserrat" pitchFamily="34" charset="0"/>
                <a:ea typeface="Montserrat" pitchFamily="34" charset="-122"/>
                <a:cs typeface="Montserrat" pitchFamily="34" charset="-120"/>
              </a:rPr>
              <a:t>Citizen records, infrastructure details, and classified information</a:t>
            </a:r>
            <a:endParaRPr lang="en-US" sz="1400" dirty="0"/>
          </a:p>
        </p:txBody>
      </p:sp>
      <p:sp>
        <p:nvSpPr>
          <p:cNvPr id="17" name="Text 14"/>
          <p:cNvSpPr/>
          <p:nvPr/>
        </p:nvSpPr>
        <p:spPr>
          <a:xfrm>
            <a:off x="6197918" y="7184946"/>
            <a:ext cx="7720965" cy="569119"/>
          </a:xfrm>
          <a:prstGeom prst="rect">
            <a:avLst/>
          </a:prstGeom>
          <a:noFill/>
          <a:ln/>
        </p:spPr>
        <p:txBody>
          <a:bodyPr wrap="square" lIns="0" tIns="0" rIns="0" bIns="0" rtlCol="0" anchor="t"/>
          <a:lstStyle/>
          <a:p>
            <a:pPr algn="l" indent="0" marL="0">
              <a:lnSpc>
                <a:spcPts val="2200"/>
              </a:lnSpc>
              <a:buNone/>
            </a:pPr>
            <a:r>
              <a:rPr lang="en-US" sz="1400" dirty="0">
                <a:solidFill>
                  <a:srgbClr val="384653"/>
                </a:solidFill>
                <a:latin typeface="Montserrat" pitchFamily="34" charset="0"/>
                <a:ea typeface="Montserrat" pitchFamily="34" charset="-122"/>
                <a:cs typeface="Montserrat" pitchFamily="34" charset="-120"/>
              </a:rPr>
              <a:t>If this data falls into the wrong hands, it can be used for identity theft, fraud, corporate espionage, and more.</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44709" y="1004054"/>
            <a:ext cx="7627382" cy="1247061"/>
          </a:xfrm>
          <a:prstGeom prst="rect">
            <a:avLst/>
          </a:prstGeom>
          <a:noFill/>
          <a:ln/>
        </p:spPr>
        <p:txBody>
          <a:bodyPr wrap="squar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Evolving Threats in the Cyber World</a:t>
            </a:r>
            <a:endParaRPr lang="en-US" sz="3900" dirty="0"/>
          </a:p>
        </p:txBody>
      </p:sp>
      <p:sp>
        <p:nvSpPr>
          <p:cNvPr id="4" name="Text 1"/>
          <p:cNvSpPr/>
          <p:nvPr/>
        </p:nvSpPr>
        <p:spPr>
          <a:xfrm>
            <a:off x="6244709" y="2535436"/>
            <a:ext cx="76273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Cyber threats have evolved far beyond the stereotype of a lone hacker in a basement. Modern cyber threats are sophisticated and constantly evolving:</a:t>
            </a:r>
            <a:endParaRPr lang="en-US" sz="1450" dirty="0"/>
          </a:p>
        </p:txBody>
      </p:sp>
      <p:sp>
        <p:nvSpPr>
          <p:cNvPr id="5" name="Shape 2"/>
          <p:cNvSpPr/>
          <p:nvPr/>
        </p:nvSpPr>
        <p:spPr>
          <a:xfrm>
            <a:off x="6244709" y="3355181"/>
            <a:ext cx="3718917" cy="1737955"/>
          </a:xfrm>
          <a:prstGeom prst="roundRect">
            <a:avLst>
              <a:gd name="adj" fmla="val 16362"/>
            </a:avLst>
          </a:prstGeom>
          <a:solidFill>
            <a:srgbClr val="D4E9F7"/>
          </a:solidFill>
          <a:ln w="7620">
            <a:solidFill>
              <a:srgbClr val="BACFDD"/>
            </a:solidFill>
            <a:prstDash val="solid"/>
          </a:ln>
        </p:spPr>
      </p:sp>
      <p:sp>
        <p:nvSpPr>
          <p:cNvPr id="6" name="Text 3"/>
          <p:cNvSpPr/>
          <p:nvPr/>
        </p:nvSpPr>
        <p:spPr>
          <a:xfrm>
            <a:off x="6441877" y="3552349"/>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F4FBFF"/>
                </a:solidFill>
                <a:latin typeface="Barlow Bold" pitchFamily="34" charset="0"/>
                <a:ea typeface="Barlow Bold" pitchFamily="34" charset="-122"/>
                <a:cs typeface="Barlow Bold" pitchFamily="34" charset="-120"/>
              </a:rPr>
              <a:t>AI-driven malware</a:t>
            </a:r>
            <a:endParaRPr lang="en-US" sz="1950" dirty="0"/>
          </a:p>
        </p:txBody>
      </p:sp>
      <p:sp>
        <p:nvSpPr>
          <p:cNvPr id="7" name="Text 4"/>
          <p:cNvSpPr/>
          <p:nvPr/>
        </p:nvSpPr>
        <p:spPr>
          <a:xfrm>
            <a:off x="6441877" y="3977759"/>
            <a:ext cx="3324582" cy="606504"/>
          </a:xfrm>
          <a:prstGeom prst="rect">
            <a:avLst/>
          </a:prstGeom>
          <a:noFill/>
          <a:ln/>
        </p:spPr>
        <p:txBody>
          <a:bodyPr wrap="square" lIns="0" tIns="0" rIns="0" bIns="0" rtlCol="0" anchor="t"/>
          <a:lstStyle/>
          <a:p>
            <a:pPr algn="l" indent="0" marL="0">
              <a:lnSpc>
                <a:spcPts val="2350"/>
              </a:lnSpc>
              <a:buNone/>
            </a:pPr>
            <a:r>
              <a:rPr lang="en-US" sz="1450" dirty="0">
                <a:solidFill>
                  <a:srgbClr val="F4FBFF"/>
                </a:solidFill>
                <a:latin typeface="Montserrat" pitchFamily="34" charset="0"/>
                <a:ea typeface="Montserrat" pitchFamily="34" charset="-122"/>
                <a:cs typeface="Montserrat" pitchFamily="34" charset="-120"/>
              </a:rPr>
              <a:t>Programs that learn and adapt to bypass security controls</a:t>
            </a:r>
            <a:endParaRPr lang="en-US" sz="1450" dirty="0"/>
          </a:p>
        </p:txBody>
      </p:sp>
      <p:sp>
        <p:nvSpPr>
          <p:cNvPr id="8" name="Shape 5"/>
          <p:cNvSpPr/>
          <p:nvPr/>
        </p:nvSpPr>
        <p:spPr>
          <a:xfrm>
            <a:off x="10153174" y="3355181"/>
            <a:ext cx="3718917" cy="1737955"/>
          </a:xfrm>
          <a:prstGeom prst="roundRect">
            <a:avLst>
              <a:gd name="adj" fmla="val 16362"/>
            </a:avLst>
          </a:prstGeom>
          <a:solidFill>
            <a:srgbClr val="D4E9F7"/>
          </a:solidFill>
          <a:ln w="7620">
            <a:solidFill>
              <a:srgbClr val="BACFDD"/>
            </a:solidFill>
            <a:prstDash val="solid"/>
          </a:ln>
        </p:spPr>
      </p:sp>
      <p:sp>
        <p:nvSpPr>
          <p:cNvPr id="9" name="Text 6"/>
          <p:cNvSpPr/>
          <p:nvPr/>
        </p:nvSpPr>
        <p:spPr>
          <a:xfrm>
            <a:off x="10350341" y="3552349"/>
            <a:ext cx="3324582" cy="623411"/>
          </a:xfrm>
          <a:prstGeom prst="rect">
            <a:avLst/>
          </a:prstGeom>
          <a:noFill/>
          <a:ln/>
        </p:spPr>
        <p:txBody>
          <a:bodyPr wrap="square" lIns="0" tIns="0" rIns="0" bIns="0" rtlCol="0" anchor="t"/>
          <a:lstStyle/>
          <a:p>
            <a:pPr algn="l" indent="0" marL="0">
              <a:lnSpc>
                <a:spcPts val="2450"/>
              </a:lnSpc>
              <a:buNone/>
            </a:pPr>
            <a:r>
              <a:rPr lang="en-US" sz="1950" b="1" dirty="0">
                <a:solidFill>
                  <a:srgbClr val="F4FBFF"/>
                </a:solidFill>
                <a:latin typeface="Barlow Bold" pitchFamily="34" charset="0"/>
                <a:ea typeface="Barlow Bold" pitchFamily="34" charset="-122"/>
                <a:cs typeface="Barlow Bold" pitchFamily="34" charset="-120"/>
              </a:rPr>
              <a:t>Ransomware-as-a-Service (RaaS)</a:t>
            </a:r>
            <a:endParaRPr lang="en-US" sz="1950" dirty="0"/>
          </a:p>
        </p:txBody>
      </p:sp>
      <p:sp>
        <p:nvSpPr>
          <p:cNvPr id="10" name="Text 7"/>
          <p:cNvSpPr/>
          <p:nvPr/>
        </p:nvSpPr>
        <p:spPr>
          <a:xfrm>
            <a:off x="10350341" y="4289465"/>
            <a:ext cx="3324582" cy="606504"/>
          </a:xfrm>
          <a:prstGeom prst="rect">
            <a:avLst/>
          </a:prstGeom>
          <a:noFill/>
          <a:ln/>
        </p:spPr>
        <p:txBody>
          <a:bodyPr wrap="square" lIns="0" tIns="0" rIns="0" bIns="0" rtlCol="0" anchor="t"/>
          <a:lstStyle/>
          <a:p>
            <a:pPr algn="l" indent="0" marL="0">
              <a:lnSpc>
                <a:spcPts val="2350"/>
              </a:lnSpc>
              <a:buNone/>
            </a:pPr>
            <a:r>
              <a:rPr lang="en-US" sz="1450" dirty="0">
                <a:solidFill>
                  <a:srgbClr val="F4FBFF"/>
                </a:solidFill>
                <a:latin typeface="Montserrat" pitchFamily="34" charset="0"/>
                <a:ea typeface="Montserrat" pitchFamily="34" charset="-122"/>
                <a:cs typeface="Montserrat" pitchFamily="34" charset="-120"/>
              </a:rPr>
              <a:t>Ready-made ransomware tools sold on the dark web</a:t>
            </a:r>
            <a:endParaRPr lang="en-US" sz="1450" dirty="0"/>
          </a:p>
        </p:txBody>
      </p:sp>
      <p:sp>
        <p:nvSpPr>
          <p:cNvPr id="11" name="Shape 8"/>
          <p:cNvSpPr/>
          <p:nvPr/>
        </p:nvSpPr>
        <p:spPr>
          <a:xfrm>
            <a:off x="6244709" y="5282684"/>
            <a:ext cx="7627382" cy="1122998"/>
          </a:xfrm>
          <a:prstGeom prst="roundRect">
            <a:avLst>
              <a:gd name="adj" fmla="val 25322"/>
            </a:avLst>
          </a:prstGeom>
          <a:solidFill>
            <a:srgbClr val="D4E9F7"/>
          </a:solidFill>
          <a:ln w="7620">
            <a:solidFill>
              <a:srgbClr val="BACFDD"/>
            </a:solidFill>
            <a:prstDash val="solid"/>
          </a:ln>
        </p:spPr>
      </p:sp>
      <p:sp>
        <p:nvSpPr>
          <p:cNvPr id="12" name="Text 9"/>
          <p:cNvSpPr/>
          <p:nvPr/>
        </p:nvSpPr>
        <p:spPr>
          <a:xfrm>
            <a:off x="6441877" y="5479852"/>
            <a:ext cx="2623661" cy="311706"/>
          </a:xfrm>
          <a:prstGeom prst="rect">
            <a:avLst/>
          </a:prstGeom>
          <a:noFill/>
          <a:ln/>
        </p:spPr>
        <p:txBody>
          <a:bodyPr wrap="none" lIns="0" tIns="0" rIns="0" bIns="0" rtlCol="0" anchor="t"/>
          <a:lstStyle/>
          <a:p>
            <a:pPr algn="l" indent="0" marL="0">
              <a:lnSpc>
                <a:spcPts val="2450"/>
              </a:lnSpc>
              <a:buNone/>
            </a:pPr>
            <a:r>
              <a:rPr lang="en-US" sz="1950" b="1" dirty="0">
                <a:solidFill>
                  <a:srgbClr val="F4FBFF"/>
                </a:solidFill>
                <a:latin typeface="Barlow Bold" pitchFamily="34" charset="0"/>
                <a:ea typeface="Barlow Bold" pitchFamily="34" charset="-122"/>
                <a:cs typeface="Barlow Bold" pitchFamily="34" charset="-120"/>
              </a:rPr>
              <a:t>Zero-day vulnerabilities</a:t>
            </a:r>
            <a:endParaRPr lang="en-US" sz="1950" dirty="0"/>
          </a:p>
        </p:txBody>
      </p:sp>
      <p:sp>
        <p:nvSpPr>
          <p:cNvPr id="13" name="Text 10"/>
          <p:cNvSpPr/>
          <p:nvPr/>
        </p:nvSpPr>
        <p:spPr>
          <a:xfrm>
            <a:off x="6441877" y="5905262"/>
            <a:ext cx="7233047" cy="303252"/>
          </a:xfrm>
          <a:prstGeom prst="rect">
            <a:avLst/>
          </a:prstGeom>
          <a:noFill/>
          <a:ln/>
        </p:spPr>
        <p:txBody>
          <a:bodyPr wrap="none" lIns="0" tIns="0" rIns="0" bIns="0" rtlCol="0" anchor="t"/>
          <a:lstStyle/>
          <a:p>
            <a:pPr algn="l" indent="0" marL="0">
              <a:lnSpc>
                <a:spcPts val="2350"/>
              </a:lnSpc>
              <a:buNone/>
            </a:pPr>
            <a:r>
              <a:rPr lang="en-US" sz="1450" dirty="0">
                <a:solidFill>
                  <a:srgbClr val="F4FBFF"/>
                </a:solidFill>
                <a:latin typeface="Montserrat" pitchFamily="34" charset="0"/>
                <a:ea typeface="Montserrat" pitchFamily="34" charset="-122"/>
                <a:cs typeface="Montserrat" pitchFamily="34" charset="-120"/>
              </a:rPr>
              <a:t>Flaws in software that are exploited before developers can fix them</a:t>
            </a:r>
            <a:endParaRPr lang="en-US" sz="1450" dirty="0"/>
          </a:p>
        </p:txBody>
      </p:sp>
      <p:sp>
        <p:nvSpPr>
          <p:cNvPr id="14" name="Text 11"/>
          <p:cNvSpPr/>
          <p:nvPr/>
        </p:nvSpPr>
        <p:spPr>
          <a:xfrm>
            <a:off x="6244709" y="6618923"/>
            <a:ext cx="76273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These complex threats demand equally advanced and proactive security strategies.</a:t>
            </a:r>
            <a:endParaRPr lang="en-US" sz="14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58309" y="963573"/>
            <a:ext cx="9106019"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Digital Transformation and Risk Exposure</a:t>
            </a:r>
            <a:endParaRPr lang="en-US" sz="3900" dirty="0"/>
          </a:p>
        </p:txBody>
      </p:sp>
      <p:sp>
        <p:nvSpPr>
          <p:cNvPr id="3" name="Text 1"/>
          <p:cNvSpPr/>
          <p:nvPr/>
        </p:nvSpPr>
        <p:spPr>
          <a:xfrm>
            <a:off x="758309" y="2042041"/>
            <a:ext cx="768322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Organizations today are increasingly adopting new technologies that expand their digital footprint:</a:t>
            </a:r>
            <a:endParaRPr lang="en-US" sz="1450" dirty="0"/>
          </a:p>
        </p:txBody>
      </p:sp>
      <p:sp>
        <p:nvSpPr>
          <p:cNvPr id="4" name="Text 2"/>
          <p:cNvSpPr/>
          <p:nvPr/>
        </p:nvSpPr>
        <p:spPr>
          <a:xfrm>
            <a:off x="758309" y="2819162"/>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Cloud computing services</a:t>
            </a:r>
            <a:endParaRPr lang="en-US" sz="1450" dirty="0"/>
          </a:p>
        </p:txBody>
      </p:sp>
      <p:sp>
        <p:nvSpPr>
          <p:cNvPr id="5" name="Text 3"/>
          <p:cNvSpPr/>
          <p:nvPr/>
        </p:nvSpPr>
        <p:spPr>
          <a:xfrm>
            <a:off x="758309" y="3188732"/>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Internet of Things (IoT) devices</a:t>
            </a:r>
            <a:endParaRPr lang="en-US" sz="1450" dirty="0"/>
          </a:p>
        </p:txBody>
      </p:sp>
      <p:sp>
        <p:nvSpPr>
          <p:cNvPr id="6" name="Text 4"/>
          <p:cNvSpPr/>
          <p:nvPr/>
        </p:nvSpPr>
        <p:spPr>
          <a:xfrm>
            <a:off x="758309" y="3558302"/>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Remote work technologies</a:t>
            </a:r>
            <a:endParaRPr lang="en-US" sz="1450" dirty="0"/>
          </a:p>
        </p:txBody>
      </p:sp>
      <p:sp>
        <p:nvSpPr>
          <p:cNvPr id="7" name="Text 5"/>
          <p:cNvSpPr/>
          <p:nvPr/>
        </p:nvSpPr>
        <p:spPr>
          <a:xfrm>
            <a:off x="758309" y="3927872"/>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Mobile applications</a:t>
            </a:r>
            <a:endParaRPr lang="en-US" sz="1450" dirty="0"/>
          </a:p>
        </p:txBody>
      </p:sp>
      <p:sp>
        <p:nvSpPr>
          <p:cNvPr id="8" name="Text 6"/>
          <p:cNvSpPr/>
          <p:nvPr/>
        </p:nvSpPr>
        <p:spPr>
          <a:xfrm>
            <a:off x="758309" y="4297442"/>
            <a:ext cx="768322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Artificial intelligence systems</a:t>
            </a:r>
            <a:endParaRPr lang="en-US" sz="1450" dirty="0"/>
          </a:p>
        </p:txBody>
      </p:sp>
      <p:sp>
        <p:nvSpPr>
          <p:cNvPr id="9" name="Text 7"/>
          <p:cNvSpPr/>
          <p:nvPr/>
        </p:nvSpPr>
        <p:spPr>
          <a:xfrm>
            <a:off x="758309" y="4771311"/>
            <a:ext cx="768322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While these advances increase efficiency and convenience, they also expand the "attack surface" — the number of entry points through which an attacker could compromise a system.</a:t>
            </a:r>
            <a:endParaRPr lang="en-US" sz="1450" dirty="0"/>
          </a:p>
        </p:txBody>
      </p:sp>
      <p:pic>
        <p:nvPicPr>
          <p:cNvPr id="10" name="Image 0" descr="preencoded.png">    </p:cNvPr>
          <p:cNvPicPr>
            <a:picLocks noChangeAspect="1"/>
          </p:cNvPicPr>
          <p:nvPr/>
        </p:nvPicPr>
        <p:blipFill>
          <a:blip r:embed="rId1"/>
          <a:stretch>
            <a:fillRect/>
          </a:stretch>
        </p:blipFill>
        <p:spPr>
          <a:xfrm>
            <a:off x="8911590" y="2084665"/>
            <a:ext cx="4968002" cy="496800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58309" y="1337548"/>
            <a:ext cx="11234142"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Beyond Financial Loss: Reputation and Compliance</a:t>
            </a:r>
            <a:endParaRPr lang="en-US" sz="3900" dirty="0"/>
          </a:p>
        </p:txBody>
      </p:sp>
      <p:pic>
        <p:nvPicPr>
          <p:cNvPr id="3" name="Image 0" descr="preencoded.png">    </p:cNvPr>
          <p:cNvPicPr>
            <a:picLocks noChangeAspect="1"/>
          </p:cNvPicPr>
          <p:nvPr/>
        </p:nvPicPr>
        <p:blipFill>
          <a:blip r:embed="rId1"/>
          <a:stretch>
            <a:fillRect/>
          </a:stretch>
        </p:blipFill>
        <p:spPr>
          <a:xfrm>
            <a:off x="758309" y="2340173"/>
            <a:ext cx="6556891" cy="758309"/>
          </a:xfrm>
          <a:prstGeom prst="rect">
            <a:avLst/>
          </a:prstGeom>
        </p:spPr>
      </p:pic>
      <p:sp>
        <p:nvSpPr>
          <p:cNvPr id="4" name="Text 1"/>
          <p:cNvSpPr/>
          <p:nvPr/>
        </p:nvSpPr>
        <p:spPr>
          <a:xfrm>
            <a:off x="947857" y="3288030"/>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Breach Occurs</a:t>
            </a:r>
            <a:endParaRPr lang="en-US" sz="1950" dirty="0"/>
          </a:p>
        </p:txBody>
      </p:sp>
      <p:sp>
        <p:nvSpPr>
          <p:cNvPr id="5" name="Text 2"/>
          <p:cNvSpPr/>
          <p:nvPr/>
        </p:nvSpPr>
        <p:spPr>
          <a:xfrm>
            <a:off x="947857" y="3713440"/>
            <a:ext cx="6177796"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Customer data is exposed or systems are compromised</a:t>
            </a:r>
            <a:endParaRPr lang="en-US" sz="1450" dirty="0"/>
          </a:p>
        </p:txBody>
      </p:sp>
      <p:pic>
        <p:nvPicPr>
          <p:cNvPr id="6" name="Image 1" descr="preencoded.png">    </p:cNvPr>
          <p:cNvPicPr>
            <a:picLocks noChangeAspect="1"/>
          </p:cNvPicPr>
          <p:nvPr/>
        </p:nvPicPr>
        <p:blipFill>
          <a:blip r:embed="rId2"/>
          <a:stretch>
            <a:fillRect/>
          </a:stretch>
        </p:blipFill>
        <p:spPr>
          <a:xfrm>
            <a:off x="7315200" y="2340173"/>
            <a:ext cx="6556891" cy="758309"/>
          </a:xfrm>
          <a:prstGeom prst="rect">
            <a:avLst/>
          </a:prstGeom>
        </p:spPr>
      </p:pic>
      <p:sp>
        <p:nvSpPr>
          <p:cNvPr id="7" name="Text 3"/>
          <p:cNvSpPr/>
          <p:nvPr/>
        </p:nvSpPr>
        <p:spPr>
          <a:xfrm>
            <a:off x="7504748" y="3288030"/>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Trust Damaged</a:t>
            </a:r>
            <a:endParaRPr lang="en-US" sz="1950" dirty="0"/>
          </a:p>
        </p:txBody>
      </p:sp>
      <p:sp>
        <p:nvSpPr>
          <p:cNvPr id="8" name="Text 4"/>
          <p:cNvSpPr/>
          <p:nvPr/>
        </p:nvSpPr>
        <p:spPr>
          <a:xfrm>
            <a:off x="7504748" y="3713440"/>
            <a:ext cx="6177796"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Customers and partners lose confidence in the organization</a:t>
            </a:r>
            <a:endParaRPr lang="en-US" sz="1450" dirty="0"/>
          </a:p>
        </p:txBody>
      </p:sp>
      <p:pic>
        <p:nvPicPr>
          <p:cNvPr id="9" name="Image 2" descr="preencoded.png">    </p:cNvPr>
          <p:cNvPicPr>
            <a:picLocks noChangeAspect="1"/>
          </p:cNvPicPr>
          <p:nvPr/>
        </p:nvPicPr>
        <p:blipFill>
          <a:blip r:embed="rId3"/>
          <a:stretch>
            <a:fillRect/>
          </a:stretch>
        </p:blipFill>
        <p:spPr>
          <a:xfrm>
            <a:off x="758309" y="4206240"/>
            <a:ext cx="6556891" cy="758309"/>
          </a:xfrm>
          <a:prstGeom prst="rect">
            <a:avLst/>
          </a:prstGeom>
        </p:spPr>
      </p:pic>
      <p:sp>
        <p:nvSpPr>
          <p:cNvPr id="10" name="Text 5"/>
          <p:cNvSpPr/>
          <p:nvPr/>
        </p:nvSpPr>
        <p:spPr>
          <a:xfrm>
            <a:off x="947857" y="5154097"/>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Regulatory Penalties</a:t>
            </a:r>
            <a:endParaRPr lang="en-US" sz="1950" dirty="0"/>
          </a:p>
        </p:txBody>
      </p:sp>
      <p:sp>
        <p:nvSpPr>
          <p:cNvPr id="11" name="Text 6"/>
          <p:cNvSpPr/>
          <p:nvPr/>
        </p:nvSpPr>
        <p:spPr>
          <a:xfrm>
            <a:off x="947857" y="5579507"/>
            <a:ext cx="6177796"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Fines and sanctions from regulations like GDPR and HIPAA</a:t>
            </a:r>
            <a:endParaRPr lang="en-US" sz="1450" dirty="0"/>
          </a:p>
        </p:txBody>
      </p:sp>
      <p:pic>
        <p:nvPicPr>
          <p:cNvPr id="12" name="Image 3" descr="preencoded.png">    </p:cNvPr>
          <p:cNvPicPr>
            <a:picLocks noChangeAspect="1"/>
          </p:cNvPicPr>
          <p:nvPr/>
        </p:nvPicPr>
        <p:blipFill>
          <a:blip r:embed="rId4"/>
          <a:stretch>
            <a:fillRect/>
          </a:stretch>
        </p:blipFill>
        <p:spPr>
          <a:xfrm>
            <a:off x="7315200" y="4206240"/>
            <a:ext cx="6556891" cy="758309"/>
          </a:xfrm>
          <a:prstGeom prst="rect">
            <a:avLst/>
          </a:prstGeom>
        </p:spPr>
      </p:pic>
      <p:sp>
        <p:nvSpPr>
          <p:cNvPr id="13" name="Text 7"/>
          <p:cNvSpPr/>
          <p:nvPr/>
        </p:nvSpPr>
        <p:spPr>
          <a:xfrm>
            <a:off x="7504748" y="5154097"/>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Long-term Impact</a:t>
            </a:r>
            <a:endParaRPr lang="en-US" sz="1950" dirty="0"/>
          </a:p>
        </p:txBody>
      </p:sp>
      <p:sp>
        <p:nvSpPr>
          <p:cNvPr id="14" name="Text 8"/>
          <p:cNvSpPr/>
          <p:nvPr/>
        </p:nvSpPr>
        <p:spPr>
          <a:xfrm>
            <a:off x="7504748" y="5579507"/>
            <a:ext cx="6177796"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Decreased business, higher costs, and operational setbacks</a:t>
            </a:r>
            <a:endParaRPr lang="en-US" sz="1450" dirty="0"/>
          </a:p>
        </p:txBody>
      </p:sp>
      <p:sp>
        <p:nvSpPr>
          <p:cNvPr id="15" name="Text 9"/>
          <p:cNvSpPr/>
          <p:nvPr/>
        </p:nvSpPr>
        <p:spPr>
          <a:xfrm>
            <a:off x="758309" y="6285548"/>
            <a:ext cx="13113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In sectors like healthcare and finance, where confidentiality is paramount, a single incident can destroy years of credibility and result in significant legal consequences.</a:t>
            </a:r>
            <a:endParaRPr lang="en-US" sz="14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58309" y="1364575"/>
            <a:ext cx="11648718"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Mapping the Threat Landscape: Who Are the Actors?</a:t>
            </a:r>
            <a:endParaRPr lang="en-US" sz="3900" dirty="0"/>
          </a:p>
        </p:txBody>
      </p:sp>
      <p:sp>
        <p:nvSpPr>
          <p:cNvPr id="3" name="Shape 1"/>
          <p:cNvSpPr/>
          <p:nvPr/>
        </p:nvSpPr>
        <p:spPr>
          <a:xfrm>
            <a:off x="758309" y="2651522"/>
            <a:ext cx="4244816" cy="2021443"/>
          </a:xfrm>
          <a:prstGeom prst="roundRect">
            <a:avLst>
              <a:gd name="adj" fmla="val 5428"/>
            </a:avLst>
          </a:prstGeom>
          <a:solidFill>
            <a:srgbClr val="FFFFFF"/>
          </a:solidFill>
          <a:ln/>
        </p:spPr>
      </p:sp>
      <p:pic>
        <p:nvPicPr>
          <p:cNvPr id="4" name="Image 0" descr="preencoded.png">    </p:cNvPr>
          <p:cNvPicPr>
            <a:picLocks noChangeAspect="1"/>
          </p:cNvPicPr>
          <p:nvPr/>
        </p:nvPicPr>
        <p:blipFill>
          <a:blip r:embed="rId1"/>
          <a:stretch>
            <a:fillRect/>
          </a:stretch>
        </p:blipFill>
        <p:spPr>
          <a:xfrm>
            <a:off x="758309" y="2628662"/>
            <a:ext cx="4244816" cy="91440"/>
          </a:xfrm>
          <a:prstGeom prst="rect">
            <a:avLst/>
          </a:prstGeom>
        </p:spPr>
      </p:pic>
      <p:pic>
        <p:nvPicPr>
          <p:cNvPr id="5" name="Image 1" descr="preencoded.png">    </p:cNvPr>
          <p:cNvPicPr>
            <a:picLocks noChangeAspect="1"/>
          </p:cNvPicPr>
          <p:nvPr/>
        </p:nvPicPr>
        <p:blipFill>
          <a:blip r:embed="rId2"/>
          <a:stretch>
            <a:fillRect/>
          </a:stretch>
        </p:blipFill>
        <p:spPr>
          <a:xfrm>
            <a:off x="2596396" y="2367201"/>
            <a:ext cx="568643" cy="568643"/>
          </a:xfrm>
          <a:prstGeom prst="rect">
            <a:avLst/>
          </a:prstGeom>
        </p:spPr>
      </p:pic>
      <p:sp>
        <p:nvSpPr>
          <p:cNvPr id="6" name="Text 2"/>
          <p:cNvSpPr/>
          <p:nvPr/>
        </p:nvSpPr>
        <p:spPr>
          <a:xfrm>
            <a:off x="2767013" y="2509361"/>
            <a:ext cx="227409" cy="284321"/>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arlow Bold" pitchFamily="34" charset="0"/>
                <a:ea typeface="Barlow Bold" pitchFamily="34" charset="-122"/>
                <a:cs typeface="Barlow Bold" pitchFamily="34" charset="-120"/>
              </a:rPr>
              <a:t>1</a:t>
            </a:r>
            <a:endParaRPr lang="en-US" sz="1750" dirty="0"/>
          </a:p>
        </p:txBody>
      </p:sp>
      <p:sp>
        <p:nvSpPr>
          <p:cNvPr id="7" name="Text 3"/>
          <p:cNvSpPr/>
          <p:nvPr/>
        </p:nvSpPr>
        <p:spPr>
          <a:xfrm>
            <a:off x="970717" y="3125391"/>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Nation-State Actors</a:t>
            </a:r>
            <a:endParaRPr lang="en-US" sz="1950" dirty="0"/>
          </a:p>
        </p:txBody>
      </p:sp>
      <p:sp>
        <p:nvSpPr>
          <p:cNvPr id="8" name="Text 4"/>
          <p:cNvSpPr/>
          <p:nvPr/>
        </p:nvSpPr>
        <p:spPr>
          <a:xfrm>
            <a:off x="970717" y="3550801"/>
            <a:ext cx="3820001"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Governments or state-sponsored groups engaging in espionage or digital warfare (e.g., APT41 from China)</a:t>
            </a:r>
            <a:endParaRPr lang="en-US" sz="1450" dirty="0"/>
          </a:p>
        </p:txBody>
      </p:sp>
      <p:sp>
        <p:nvSpPr>
          <p:cNvPr id="9" name="Shape 5"/>
          <p:cNvSpPr/>
          <p:nvPr/>
        </p:nvSpPr>
        <p:spPr>
          <a:xfrm>
            <a:off x="5192673" y="2651522"/>
            <a:ext cx="4244935" cy="2021443"/>
          </a:xfrm>
          <a:prstGeom prst="roundRect">
            <a:avLst>
              <a:gd name="adj" fmla="val 5428"/>
            </a:avLst>
          </a:prstGeom>
          <a:solidFill>
            <a:srgbClr val="FFFFFF"/>
          </a:solidFill>
          <a:ln/>
        </p:spPr>
      </p:sp>
      <p:pic>
        <p:nvPicPr>
          <p:cNvPr id="10" name="Image 2" descr="preencoded.png">    </p:cNvPr>
          <p:cNvPicPr>
            <a:picLocks noChangeAspect="1"/>
          </p:cNvPicPr>
          <p:nvPr/>
        </p:nvPicPr>
        <p:blipFill>
          <a:blip r:embed="rId3"/>
          <a:stretch>
            <a:fillRect/>
          </a:stretch>
        </p:blipFill>
        <p:spPr>
          <a:xfrm>
            <a:off x="5192673" y="2628662"/>
            <a:ext cx="4244935" cy="91440"/>
          </a:xfrm>
          <a:prstGeom prst="rect">
            <a:avLst/>
          </a:prstGeom>
        </p:spPr>
      </p:pic>
      <p:pic>
        <p:nvPicPr>
          <p:cNvPr id="11" name="Image 3" descr="preencoded.png">    </p:cNvPr>
          <p:cNvPicPr>
            <a:picLocks noChangeAspect="1"/>
          </p:cNvPicPr>
          <p:nvPr/>
        </p:nvPicPr>
        <p:blipFill>
          <a:blip r:embed="rId4"/>
          <a:stretch>
            <a:fillRect/>
          </a:stretch>
        </p:blipFill>
        <p:spPr>
          <a:xfrm>
            <a:off x="7030760" y="2367201"/>
            <a:ext cx="568643" cy="568643"/>
          </a:xfrm>
          <a:prstGeom prst="rect">
            <a:avLst/>
          </a:prstGeom>
        </p:spPr>
      </p:pic>
      <p:sp>
        <p:nvSpPr>
          <p:cNvPr id="12" name="Text 6"/>
          <p:cNvSpPr/>
          <p:nvPr/>
        </p:nvSpPr>
        <p:spPr>
          <a:xfrm>
            <a:off x="7201376" y="2509361"/>
            <a:ext cx="227409" cy="284321"/>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arlow Bold" pitchFamily="34" charset="0"/>
                <a:ea typeface="Barlow Bold" pitchFamily="34" charset="-122"/>
                <a:cs typeface="Barlow Bold" pitchFamily="34" charset="-120"/>
              </a:rPr>
              <a:t>2</a:t>
            </a:r>
            <a:endParaRPr lang="en-US" sz="1750" dirty="0"/>
          </a:p>
        </p:txBody>
      </p:sp>
      <p:sp>
        <p:nvSpPr>
          <p:cNvPr id="13" name="Text 7"/>
          <p:cNvSpPr/>
          <p:nvPr/>
        </p:nvSpPr>
        <p:spPr>
          <a:xfrm>
            <a:off x="5405080" y="3125391"/>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Hacktivists</a:t>
            </a:r>
            <a:endParaRPr lang="en-US" sz="1950" dirty="0"/>
          </a:p>
        </p:txBody>
      </p:sp>
      <p:sp>
        <p:nvSpPr>
          <p:cNvPr id="14" name="Text 8"/>
          <p:cNvSpPr/>
          <p:nvPr/>
        </p:nvSpPr>
        <p:spPr>
          <a:xfrm>
            <a:off x="5405080" y="3550801"/>
            <a:ext cx="3820120"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Activists who use hacking to promote political or social causes (e.g., Anonymous)</a:t>
            </a:r>
            <a:endParaRPr lang="en-US" sz="1450" dirty="0"/>
          </a:p>
        </p:txBody>
      </p:sp>
      <p:sp>
        <p:nvSpPr>
          <p:cNvPr id="15" name="Shape 9"/>
          <p:cNvSpPr/>
          <p:nvPr/>
        </p:nvSpPr>
        <p:spPr>
          <a:xfrm>
            <a:off x="9627156" y="2651522"/>
            <a:ext cx="4244816" cy="2021443"/>
          </a:xfrm>
          <a:prstGeom prst="roundRect">
            <a:avLst>
              <a:gd name="adj" fmla="val 5428"/>
            </a:avLst>
          </a:prstGeom>
          <a:solidFill>
            <a:srgbClr val="FFFFFF"/>
          </a:solidFill>
          <a:ln/>
        </p:spPr>
      </p:sp>
      <p:pic>
        <p:nvPicPr>
          <p:cNvPr id="16" name="Image 4" descr="preencoded.png">    </p:cNvPr>
          <p:cNvPicPr>
            <a:picLocks noChangeAspect="1"/>
          </p:cNvPicPr>
          <p:nvPr/>
        </p:nvPicPr>
        <p:blipFill>
          <a:blip r:embed="rId5"/>
          <a:stretch>
            <a:fillRect/>
          </a:stretch>
        </p:blipFill>
        <p:spPr>
          <a:xfrm>
            <a:off x="9627156" y="2628662"/>
            <a:ext cx="4244816" cy="91440"/>
          </a:xfrm>
          <a:prstGeom prst="rect">
            <a:avLst/>
          </a:prstGeom>
        </p:spPr>
      </p:pic>
      <p:pic>
        <p:nvPicPr>
          <p:cNvPr id="17" name="Image 5" descr="preencoded.png">    </p:cNvPr>
          <p:cNvPicPr>
            <a:picLocks noChangeAspect="1"/>
          </p:cNvPicPr>
          <p:nvPr/>
        </p:nvPicPr>
        <p:blipFill>
          <a:blip r:embed="rId6"/>
          <a:stretch>
            <a:fillRect/>
          </a:stretch>
        </p:blipFill>
        <p:spPr>
          <a:xfrm>
            <a:off x="11465243" y="2367201"/>
            <a:ext cx="568643" cy="568643"/>
          </a:xfrm>
          <a:prstGeom prst="rect">
            <a:avLst/>
          </a:prstGeom>
        </p:spPr>
      </p:pic>
      <p:sp>
        <p:nvSpPr>
          <p:cNvPr id="18" name="Text 10"/>
          <p:cNvSpPr/>
          <p:nvPr/>
        </p:nvSpPr>
        <p:spPr>
          <a:xfrm>
            <a:off x="11635859" y="2509361"/>
            <a:ext cx="227409" cy="284321"/>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arlow Bold" pitchFamily="34" charset="0"/>
                <a:ea typeface="Barlow Bold" pitchFamily="34" charset="-122"/>
                <a:cs typeface="Barlow Bold" pitchFamily="34" charset="-120"/>
              </a:rPr>
              <a:t>3</a:t>
            </a:r>
            <a:endParaRPr lang="en-US" sz="1750" dirty="0"/>
          </a:p>
        </p:txBody>
      </p:sp>
      <p:sp>
        <p:nvSpPr>
          <p:cNvPr id="19" name="Text 11"/>
          <p:cNvSpPr/>
          <p:nvPr/>
        </p:nvSpPr>
        <p:spPr>
          <a:xfrm>
            <a:off x="9839563" y="3125391"/>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Cybercriminals</a:t>
            </a:r>
            <a:endParaRPr lang="en-US" sz="1950" dirty="0"/>
          </a:p>
        </p:txBody>
      </p:sp>
      <p:sp>
        <p:nvSpPr>
          <p:cNvPr id="20" name="Text 12"/>
          <p:cNvSpPr/>
          <p:nvPr/>
        </p:nvSpPr>
        <p:spPr>
          <a:xfrm>
            <a:off x="9839563" y="3550801"/>
            <a:ext cx="3820001"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Individuals or gangs motivated by financial gain, often using ransomware or phishing</a:t>
            </a:r>
            <a:endParaRPr lang="en-US" sz="1450" dirty="0"/>
          </a:p>
        </p:txBody>
      </p:sp>
      <p:sp>
        <p:nvSpPr>
          <p:cNvPr id="21" name="Shape 13"/>
          <p:cNvSpPr/>
          <p:nvPr/>
        </p:nvSpPr>
        <p:spPr>
          <a:xfrm>
            <a:off x="758309" y="5146834"/>
            <a:ext cx="6461998" cy="1718191"/>
          </a:xfrm>
          <a:prstGeom prst="roundRect">
            <a:avLst>
              <a:gd name="adj" fmla="val 6386"/>
            </a:avLst>
          </a:prstGeom>
          <a:solidFill>
            <a:srgbClr val="FFFFFF"/>
          </a:solidFill>
          <a:ln/>
        </p:spPr>
      </p:sp>
      <p:pic>
        <p:nvPicPr>
          <p:cNvPr id="22" name="Image 6" descr="preencoded.png">    </p:cNvPr>
          <p:cNvPicPr>
            <a:picLocks noChangeAspect="1"/>
          </p:cNvPicPr>
          <p:nvPr/>
        </p:nvPicPr>
        <p:blipFill>
          <a:blip r:embed="rId7"/>
          <a:stretch>
            <a:fillRect/>
          </a:stretch>
        </p:blipFill>
        <p:spPr>
          <a:xfrm>
            <a:off x="758309" y="5123974"/>
            <a:ext cx="6461998" cy="91440"/>
          </a:xfrm>
          <a:prstGeom prst="rect">
            <a:avLst/>
          </a:prstGeom>
        </p:spPr>
      </p:pic>
      <p:pic>
        <p:nvPicPr>
          <p:cNvPr id="23" name="Image 7" descr="preencoded.png">    </p:cNvPr>
          <p:cNvPicPr>
            <a:picLocks noChangeAspect="1"/>
          </p:cNvPicPr>
          <p:nvPr/>
        </p:nvPicPr>
        <p:blipFill>
          <a:blip r:embed="rId8"/>
          <a:stretch>
            <a:fillRect/>
          </a:stretch>
        </p:blipFill>
        <p:spPr>
          <a:xfrm>
            <a:off x="3704987" y="4862512"/>
            <a:ext cx="568643" cy="568643"/>
          </a:xfrm>
          <a:prstGeom prst="rect">
            <a:avLst/>
          </a:prstGeom>
        </p:spPr>
      </p:pic>
      <p:sp>
        <p:nvSpPr>
          <p:cNvPr id="24" name="Text 14"/>
          <p:cNvSpPr/>
          <p:nvPr/>
        </p:nvSpPr>
        <p:spPr>
          <a:xfrm>
            <a:off x="3875603" y="5004673"/>
            <a:ext cx="227409" cy="284321"/>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arlow Bold" pitchFamily="34" charset="0"/>
                <a:ea typeface="Barlow Bold" pitchFamily="34" charset="-122"/>
                <a:cs typeface="Barlow Bold" pitchFamily="34" charset="-120"/>
              </a:rPr>
              <a:t>4</a:t>
            </a:r>
            <a:endParaRPr lang="en-US" sz="1750" dirty="0"/>
          </a:p>
        </p:txBody>
      </p:sp>
      <p:sp>
        <p:nvSpPr>
          <p:cNvPr id="25" name="Text 15"/>
          <p:cNvSpPr/>
          <p:nvPr/>
        </p:nvSpPr>
        <p:spPr>
          <a:xfrm>
            <a:off x="970717" y="5620703"/>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Insiders</a:t>
            </a:r>
            <a:endParaRPr lang="en-US" sz="1950" dirty="0"/>
          </a:p>
        </p:txBody>
      </p:sp>
      <p:sp>
        <p:nvSpPr>
          <p:cNvPr id="26" name="Text 16"/>
          <p:cNvSpPr/>
          <p:nvPr/>
        </p:nvSpPr>
        <p:spPr>
          <a:xfrm>
            <a:off x="970717" y="6046113"/>
            <a:ext cx="6037183"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Disgruntled or careless employees who intentionally or accidentally expose sensitive information</a:t>
            </a:r>
            <a:endParaRPr lang="en-US" sz="1450" dirty="0"/>
          </a:p>
        </p:txBody>
      </p:sp>
      <p:sp>
        <p:nvSpPr>
          <p:cNvPr id="27" name="Shape 17"/>
          <p:cNvSpPr/>
          <p:nvPr/>
        </p:nvSpPr>
        <p:spPr>
          <a:xfrm>
            <a:off x="7409855" y="5146834"/>
            <a:ext cx="6462117" cy="1718191"/>
          </a:xfrm>
          <a:prstGeom prst="roundRect">
            <a:avLst>
              <a:gd name="adj" fmla="val 6386"/>
            </a:avLst>
          </a:prstGeom>
          <a:solidFill>
            <a:srgbClr val="FFFFFF"/>
          </a:solidFill>
          <a:ln/>
        </p:spPr>
      </p:sp>
      <p:pic>
        <p:nvPicPr>
          <p:cNvPr id="28" name="Image 8" descr="preencoded.png">    </p:cNvPr>
          <p:cNvPicPr>
            <a:picLocks noChangeAspect="1"/>
          </p:cNvPicPr>
          <p:nvPr/>
        </p:nvPicPr>
        <p:blipFill>
          <a:blip r:embed="rId9"/>
          <a:stretch>
            <a:fillRect/>
          </a:stretch>
        </p:blipFill>
        <p:spPr>
          <a:xfrm>
            <a:off x="7409855" y="5123974"/>
            <a:ext cx="6462117" cy="91440"/>
          </a:xfrm>
          <a:prstGeom prst="rect">
            <a:avLst/>
          </a:prstGeom>
        </p:spPr>
      </p:pic>
      <p:pic>
        <p:nvPicPr>
          <p:cNvPr id="29" name="Image 9" descr="preencoded.png">    </p:cNvPr>
          <p:cNvPicPr>
            <a:picLocks noChangeAspect="1"/>
          </p:cNvPicPr>
          <p:nvPr/>
        </p:nvPicPr>
        <p:blipFill>
          <a:blip r:embed="rId10"/>
          <a:stretch>
            <a:fillRect/>
          </a:stretch>
        </p:blipFill>
        <p:spPr>
          <a:xfrm>
            <a:off x="10356533" y="4862512"/>
            <a:ext cx="568643" cy="568643"/>
          </a:xfrm>
          <a:prstGeom prst="rect">
            <a:avLst/>
          </a:prstGeom>
        </p:spPr>
      </p:pic>
      <p:sp>
        <p:nvSpPr>
          <p:cNvPr id="30" name="Text 18"/>
          <p:cNvSpPr/>
          <p:nvPr/>
        </p:nvSpPr>
        <p:spPr>
          <a:xfrm>
            <a:off x="10527149" y="5004673"/>
            <a:ext cx="227409" cy="284321"/>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arlow Bold" pitchFamily="34" charset="0"/>
                <a:ea typeface="Barlow Bold" pitchFamily="34" charset="-122"/>
                <a:cs typeface="Barlow Bold" pitchFamily="34" charset="-120"/>
              </a:rPr>
              <a:t>5</a:t>
            </a:r>
            <a:endParaRPr lang="en-US" sz="1750" dirty="0"/>
          </a:p>
        </p:txBody>
      </p:sp>
      <p:sp>
        <p:nvSpPr>
          <p:cNvPr id="31" name="Text 19"/>
          <p:cNvSpPr/>
          <p:nvPr/>
        </p:nvSpPr>
        <p:spPr>
          <a:xfrm>
            <a:off x="7622262" y="5620703"/>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Script Kiddies</a:t>
            </a:r>
            <a:endParaRPr lang="en-US" sz="1950" dirty="0"/>
          </a:p>
        </p:txBody>
      </p:sp>
      <p:sp>
        <p:nvSpPr>
          <p:cNvPr id="32" name="Text 20"/>
          <p:cNvSpPr/>
          <p:nvPr/>
        </p:nvSpPr>
        <p:spPr>
          <a:xfrm>
            <a:off x="7622262" y="6046113"/>
            <a:ext cx="603730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Inexperienced users who download hacking tools for fun or fame</a:t>
            </a:r>
            <a:endParaRPr lang="en-US" sz="1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44709" y="1094661"/>
            <a:ext cx="7627382" cy="1247061"/>
          </a:xfrm>
          <a:prstGeom prst="rect">
            <a:avLst/>
          </a:prstGeom>
          <a:noFill/>
          <a:ln/>
        </p:spPr>
        <p:txBody>
          <a:bodyPr wrap="squar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Notable Real-World Cybersecurity Cases</a:t>
            </a:r>
            <a:endParaRPr lang="en-US" sz="3900" dirty="0"/>
          </a:p>
        </p:txBody>
      </p:sp>
      <p:sp>
        <p:nvSpPr>
          <p:cNvPr id="4" name="Text 1"/>
          <p:cNvSpPr/>
          <p:nvPr/>
        </p:nvSpPr>
        <p:spPr>
          <a:xfrm>
            <a:off x="6244709" y="2815590"/>
            <a:ext cx="2233851" cy="311706"/>
          </a:xfrm>
          <a:prstGeom prst="rect">
            <a:avLst/>
          </a:prstGeom>
          <a:noFill/>
          <a:ln/>
        </p:spPr>
        <p:txBody>
          <a:bodyPr wrap="none" lIns="0" tIns="0" rIns="0" bIns="0" rtlCol="0" anchor="t"/>
          <a:lstStyle/>
          <a:p>
            <a:pPr algn="l" indent="0" marL="0">
              <a:lnSpc>
                <a:spcPts val="2450"/>
              </a:lnSpc>
              <a:buNone/>
            </a:pPr>
            <a:r>
              <a:rPr lang="en-US" sz="1950" b="1" dirty="0">
                <a:solidFill>
                  <a:srgbClr val="2589C9"/>
                </a:solidFill>
                <a:latin typeface="Barlow Bold" pitchFamily="34" charset="0"/>
                <a:ea typeface="Barlow Bold" pitchFamily="34" charset="-122"/>
                <a:cs typeface="Barlow Bold" pitchFamily="34" charset="-120"/>
              </a:rPr>
              <a:t>Stuxnet</a:t>
            </a:r>
            <a:endParaRPr lang="en-US" sz="1950" dirty="0"/>
          </a:p>
        </p:txBody>
      </p:sp>
      <p:sp>
        <p:nvSpPr>
          <p:cNvPr id="5" name="Text 2"/>
          <p:cNvSpPr/>
          <p:nvPr/>
        </p:nvSpPr>
        <p:spPr>
          <a:xfrm>
            <a:off x="6244709" y="3316843"/>
            <a:ext cx="2233851" cy="2729270"/>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 sophisticated worm believed to have been developed by the U.S. and Israel to sabotage Iran's nuclear program. It was the first known cyberweapon to cause physical damage to industrial equipment.</a:t>
            </a:r>
            <a:endParaRPr lang="en-US" sz="1450" dirty="0"/>
          </a:p>
        </p:txBody>
      </p:sp>
      <p:sp>
        <p:nvSpPr>
          <p:cNvPr id="6" name="Text 3"/>
          <p:cNvSpPr/>
          <p:nvPr/>
        </p:nvSpPr>
        <p:spPr>
          <a:xfrm>
            <a:off x="8948618" y="2815590"/>
            <a:ext cx="2233851" cy="623411"/>
          </a:xfrm>
          <a:prstGeom prst="rect">
            <a:avLst/>
          </a:prstGeom>
          <a:noFill/>
          <a:ln/>
        </p:spPr>
        <p:txBody>
          <a:bodyPr wrap="square" lIns="0" tIns="0" rIns="0" bIns="0" rtlCol="0" anchor="t"/>
          <a:lstStyle/>
          <a:p>
            <a:pPr algn="l" indent="0" marL="0">
              <a:lnSpc>
                <a:spcPts val="2450"/>
              </a:lnSpc>
              <a:buNone/>
            </a:pPr>
            <a:r>
              <a:rPr lang="en-US" sz="1950" b="1" dirty="0">
                <a:solidFill>
                  <a:srgbClr val="2589C9"/>
                </a:solidFill>
                <a:latin typeface="Barlow Bold" pitchFamily="34" charset="0"/>
                <a:ea typeface="Barlow Bold" pitchFamily="34" charset="-122"/>
                <a:cs typeface="Barlow Bold" pitchFamily="34" charset="-120"/>
              </a:rPr>
              <a:t>Colonial Pipeline Attack (2021)</a:t>
            </a:r>
            <a:endParaRPr lang="en-US" sz="1950" dirty="0"/>
          </a:p>
        </p:txBody>
      </p:sp>
      <p:sp>
        <p:nvSpPr>
          <p:cNvPr id="7" name="Text 4"/>
          <p:cNvSpPr/>
          <p:nvPr/>
        </p:nvSpPr>
        <p:spPr>
          <a:xfrm>
            <a:off x="8948618" y="3628549"/>
            <a:ext cx="2233851" cy="333577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 ransomware attack by the DarkSide group led to fuel shortages across the U.S. East Coast. The attackers gained access through a compromised VPN account, showing how small oversights can have massive consequences.</a:t>
            </a:r>
            <a:endParaRPr lang="en-US" sz="1450" dirty="0"/>
          </a:p>
        </p:txBody>
      </p:sp>
      <p:sp>
        <p:nvSpPr>
          <p:cNvPr id="8" name="Text 5"/>
          <p:cNvSpPr/>
          <p:nvPr/>
        </p:nvSpPr>
        <p:spPr>
          <a:xfrm>
            <a:off x="11652528" y="2815590"/>
            <a:ext cx="2233851" cy="623411"/>
          </a:xfrm>
          <a:prstGeom prst="rect">
            <a:avLst/>
          </a:prstGeom>
          <a:noFill/>
          <a:ln/>
        </p:spPr>
        <p:txBody>
          <a:bodyPr wrap="square" lIns="0" tIns="0" rIns="0" bIns="0" rtlCol="0" anchor="t"/>
          <a:lstStyle/>
          <a:p>
            <a:pPr algn="l" indent="0" marL="0">
              <a:lnSpc>
                <a:spcPts val="2450"/>
              </a:lnSpc>
              <a:buNone/>
            </a:pPr>
            <a:r>
              <a:rPr lang="en-US" sz="1950" b="1" dirty="0">
                <a:solidFill>
                  <a:srgbClr val="2589C9"/>
                </a:solidFill>
                <a:latin typeface="Barlow Bold" pitchFamily="34" charset="0"/>
                <a:ea typeface="Barlow Bold" pitchFamily="34" charset="-122"/>
                <a:cs typeface="Barlow Bold" pitchFamily="34" charset="-120"/>
              </a:rPr>
              <a:t>Equifax Data Breach (2017)</a:t>
            </a:r>
            <a:endParaRPr lang="en-US" sz="1950" dirty="0"/>
          </a:p>
        </p:txBody>
      </p:sp>
      <p:sp>
        <p:nvSpPr>
          <p:cNvPr id="9" name="Text 6"/>
          <p:cNvSpPr/>
          <p:nvPr/>
        </p:nvSpPr>
        <p:spPr>
          <a:xfrm>
            <a:off x="11652528" y="3628549"/>
            <a:ext cx="2233851" cy="3032522"/>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 failure to patch a known vulnerability led to the exposure of sensitive data belonging to over 147 million people. The breach resulted in heavy fines and long-term loss of public trust.</a:t>
            </a:r>
            <a:endParaRPr lang="en-US" sz="14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44709" y="1423035"/>
            <a:ext cx="7627382" cy="1247061"/>
          </a:xfrm>
          <a:prstGeom prst="rect">
            <a:avLst/>
          </a:prstGeom>
          <a:noFill/>
          <a:ln/>
        </p:spPr>
        <p:txBody>
          <a:bodyPr wrap="squar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Core Cybersecurity Concepts: Assets and Attack Surface</a:t>
            </a:r>
            <a:endParaRPr lang="en-US" sz="3900" dirty="0"/>
          </a:p>
        </p:txBody>
      </p:sp>
      <p:sp>
        <p:nvSpPr>
          <p:cNvPr id="4" name="Text 1"/>
          <p:cNvSpPr/>
          <p:nvPr/>
        </p:nvSpPr>
        <p:spPr>
          <a:xfrm>
            <a:off x="6244709" y="3143964"/>
            <a:ext cx="2993350" cy="374094"/>
          </a:xfrm>
          <a:prstGeom prst="rect">
            <a:avLst/>
          </a:prstGeom>
          <a:noFill/>
          <a:ln/>
        </p:spPr>
        <p:txBody>
          <a:bodyPr wrap="none" lIns="0" tIns="0" rIns="0" bIns="0" rtlCol="0" anchor="t"/>
          <a:lstStyle/>
          <a:p>
            <a:pPr algn="l" indent="0" marL="0">
              <a:lnSpc>
                <a:spcPts val="2900"/>
              </a:lnSpc>
              <a:buNone/>
            </a:pPr>
            <a:r>
              <a:rPr lang="en-US" sz="2350" b="1" dirty="0">
                <a:solidFill>
                  <a:srgbClr val="75BAE6"/>
                </a:solidFill>
                <a:latin typeface="Barlow Bold" pitchFamily="34" charset="0"/>
                <a:ea typeface="Barlow Bold" pitchFamily="34" charset="-122"/>
                <a:cs typeface="Barlow Bold" pitchFamily="34" charset="-120"/>
              </a:rPr>
              <a:t>Assets</a:t>
            </a:r>
            <a:endParaRPr lang="en-US" sz="2350" dirty="0"/>
          </a:p>
        </p:txBody>
      </p:sp>
      <p:sp>
        <p:nvSpPr>
          <p:cNvPr id="5" name="Text 2"/>
          <p:cNvSpPr/>
          <p:nvPr/>
        </p:nvSpPr>
        <p:spPr>
          <a:xfrm>
            <a:off x="6244709" y="3707606"/>
            <a:ext cx="358247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An asset in cybersecurity is anything valuable that needs protection:</a:t>
            </a:r>
            <a:endParaRPr lang="en-US" sz="1450" dirty="0"/>
          </a:p>
        </p:txBody>
      </p:sp>
      <p:sp>
        <p:nvSpPr>
          <p:cNvPr id="6" name="Text 3"/>
          <p:cNvSpPr/>
          <p:nvPr/>
        </p:nvSpPr>
        <p:spPr>
          <a:xfrm>
            <a:off x="6244709" y="4484727"/>
            <a:ext cx="3582472" cy="606504"/>
          </a:xfrm>
          <a:prstGeom prst="rect">
            <a:avLst/>
          </a:prstGeom>
          <a:noFill/>
          <a:ln/>
        </p:spPr>
        <p:txBody>
          <a:bodyPr wrap="square" lIns="0" tIns="0" rIns="0" bIns="0" rtlCol="0" anchor="t"/>
          <a:lstStyle/>
          <a:p>
            <a:pPr algn="l" marL="342900" indent="-342900">
              <a:lnSpc>
                <a:spcPts val="2350"/>
              </a:lnSpc>
              <a:buSzPct val="100000"/>
              <a:buChar char="•"/>
            </a:pPr>
            <a:r>
              <a:rPr lang="en-US" sz="1450" b="1" dirty="0">
                <a:solidFill>
                  <a:srgbClr val="384653"/>
                </a:solidFill>
                <a:latin typeface="Montserrat" pitchFamily="34" charset="0"/>
                <a:ea typeface="Montserrat" pitchFamily="34" charset="-122"/>
                <a:cs typeface="Montserrat" pitchFamily="34" charset="-120"/>
              </a:rPr>
              <a:t>Physical:</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Laptops, servers, USB drives</a:t>
            </a:r>
            <a:endParaRPr lang="en-US" sz="1450" dirty="0"/>
          </a:p>
        </p:txBody>
      </p:sp>
      <p:sp>
        <p:nvSpPr>
          <p:cNvPr id="7" name="Text 4"/>
          <p:cNvSpPr/>
          <p:nvPr/>
        </p:nvSpPr>
        <p:spPr>
          <a:xfrm>
            <a:off x="6244709" y="5157549"/>
            <a:ext cx="3582472" cy="606504"/>
          </a:xfrm>
          <a:prstGeom prst="rect">
            <a:avLst/>
          </a:prstGeom>
          <a:noFill/>
          <a:ln/>
        </p:spPr>
        <p:txBody>
          <a:bodyPr wrap="square" lIns="0" tIns="0" rIns="0" bIns="0" rtlCol="0" anchor="t"/>
          <a:lstStyle/>
          <a:p>
            <a:pPr algn="l" marL="342900" indent="-342900">
              <a:lnSpc>
                <a:spcPts val="2350"/>
              </a:lnSpc>
              <a:buSzPct val="100000"/>
              <a:buChar char="•"/>
            </a:pPr>
            <a:r>
              <a:rPr lang="en-US" sz="1450" b="1" dirty="0">
                <a:solidFill>
                  <a:srgbClr val="384653"/>
                </a:solidFill>
                <a:latin typeface="Montserrat" pitchFamily="34" charset="0"/>
                <a:ea typeface="Montserrat" pitchFamily="34" charset="-122"/>
                <a:cs typeface="Montserrat" pitchFamily="34" charset="-120"/>
              </a:rPr>
              <a:t>Digital:</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Databases, passwords, source code, personal information</a:t>
            </a:r>
            <a:endParaRPr lang="en-US" sz="1450" dirty="0"/>
          </a:p>
        </p:txBody>
      </p:sp>
      <p:sp>
        <p:nvSpPr>
          <p:cNvPr id="8" name="Text 5"/>
          <p:cNvSpPr/>
          <p:nvPr/>
        </p:nvSpPr>
        <p:spPr>
          <a:xfrm>
            <a:off x="6244709" y="5830372"/>
            <a:ext cx="3582472" cy="909757"/>
          </a:xfrm>
          <a:prstGeom prst="rect">
            <a:avLst/>
          </a:prstGeom>
          <a:noFill/>
          <a:ln/>
        </p:spPr>
        <p:txBody>
          <a:bodyPr wrap="square" lIns="0" tIns="0" rIns="0" bIns="0" rtlCol="0" anchor="t"/>
          <a:lstStyle/>
          <a:p>
            <a:pPr algn="l" marL="342900" indent="-342900">
              <a:lnSpc>
                <a:spcPts val="2350"/>
              </a:lnSpc>
              <a:buSzPct val="100000"/>
              <a:buChar char="•"/>
            </a:pPr>
            <a:r>
              <a:rPr lang="en-US" sz="1450" b="1" dirty="0">
                <a:solidFill>
                  <a:srgbClr val="384653"/>
                </a:solidFill>
                <a:latin typeface="Montserrat" pitchFamily="34" charset="0"/>
                <a:ea typeface="Montserrat" pitchFamily="34" charset="-122"/>
                <a:cs typeface="Montserrat" pitchFamily="34" charset="-120"/>
              </a:rPr>
              <a:t>Intangible:</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Reputation, intellectual property, customer trust</a:t>
            </a:r>
            <a:endParaRPr lang="en-US" sz="1450" dirty="0"/>
          </a:p>
        </p:txBody>
      </p:sp>
      <p:sp>
        <p:nvSpPr>
          <p:cNvPr id="9" name="Text 6"/>
          <p:cNvSpPr/>
          <p:nvPr/>
        </p:nvSpPr>
        <p:spPr>
          <a:xfrm>
            <a:off x="10297239" y="3143964"/>
            <a:ext cx="2993350" cy="374094"/>
          </a:xfrm>
          <a:prstGeom prst="rect">
            <a:avLst/>
          </a:prstGeom>
          <a:noFill/>
          <a:ln/>
        </p:spPr>
        <p:txBody>
          <a:bodyPr wrap="none" lIns="0" tIns="0" rIns="0" bIns="0" rtlCol="0" anchor="t"/>
          <a:lstStyle/>
          <a:p>
            <a:pPr algn="l" indent="0" marL="0">
              <a:lnSpc>
                <a:spcPts val="2900"/>
              </a:lnSpc>
              <a:buNone/>
            </a:pPr>
            <a:r>
              <a:rPr lang="en-US" sz="2350" b="1" dirty="0">
                <a:solidFill>
                  <a:srgbClr val="75BAE6"/>
                </a:solidFill>
                <a:latin typeface="Barlow Bold" pitchFamily="34" charset="0"/>
                <a:ea typeface="Barlow Bold" pitchFamily="34" charset="-122"/>
                <a:cs typeface="Barlow Bold" pitchFamily="34" charset="-120"/>
              </a:rPr>
              <a:t>Attack Surface</a:t>
            </a:r>
            <a:endParaRPr lang="en-US" sz="2350" dirty="0"/>
          </a:p>
        </p:txBody>
      </p:sp>
      <p:sp>
        <p:nvSpPr>
          <p:cNvPr id="10" name="Text 7"/>
          <p:cNvSpPr/>
          <p:nvPr/>
        </p:nvSpPr>
        <p:spPr>
          <a:xfrm>
            <a:off x="10297239" y="3707606"/>
            <a:ext cx="358247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 attack surface is all the points where an attacker might try to gain access:</a:t>
            </a:r>
            <a:endParaRPr lang="en-US" sz="1450" dirty="0"/>
          </a:p>
        </p:txBody>
      </p:sp>
      <p:sp>
        <p:nvSpPr>
          <p:cNvPr id="11" name="Text 8"/>
          <p:cNvSpPr/>
          <p:nvPr/>
        </p:nvSpPr>
        <p:spPr>
          <a:xfrm>
            <a:off x="10297239" y="4787979"/>
            <a:ext cx="35824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Open network ports</a:t>
            </a:r>
            <a:endParaRPr lang="en-US" sz="1450" dirty="0"/>
          </a:p>
        </p:txBody>
      </p:sp>
      <p:sp>
        <p:nvSpPr>
          <p:cNvPr id="12" name="Text 9"/>
          <p:cNvSpPr/>
          <p:nvPr/>
        </p:nvSpPr>
        <p:spPr>
          <a:xfrm>
            <a:off x="10297239" y="5157549"/>
            <a:ext cx="35824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Misconfigured firewalls</a:t>
            </a:r>
            <a:endParaRPr lang="en-US" sz="1450" dirty="0"/>
          </a:p>
        </p:txBody>
      </p:sp>
      <p:sp>
        <p:nvSpPr>
          <p:cNvPr id="13" name="Text 10"/>
          <p:cNvSpPr/>
          <p:nvPr/>
        </p:nvSpPr>
        <p:spPr>
          <a:xfrm>
            <a:off x="10297239" y="5527119"/>
            <a:ext cx="35824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Weak or reused passwords</a:t>
            </a:r>
            <a:endParaRPr lang="en-US" sz="1450" dirty="0"/>
          </a:p>
        </p:txBody>
      </p:sp>
      <p:sp>
        <p:nvSpPr>
          <p:cNvPr id="14" name="Text 11"/>
          <p:cNvSpPr/>
          <p:nvPr/>
        </p:nvSpPr>
        <p:spPr>
          <a:xfrm>
            <a:off x="10297239" y="5896689"/>
            <a:ext cx="35824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Outdated software</a:t>
            </a:r>
            <a:endParaRPr lang="en-US" sz="1450" dirty="0"/>
          </a:p>
        </p:txBody>
      </p:sp>
      <p:sp>
        <p:nvSpPr>
          <p:cNvPr id="15" name="Text 12"/>
          <p:cNvSpPr/>
          <p:nvPr/>
        </p:nvSpPr>
        <p:spPr>
          <a:xfrm>
            <a:off x="10297239" y="6266259"/>
            <a:ext cx="3582472"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Unpatched vulnerabilities</a:t>
            </a:r>
            <a:endParaRPr lang="en-US" sz="14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2025-08-12T00:47:00Z</dcterms:created>
  <dcterms:modified xsi:type="dcterms:W3CDTF">2025-08-12T00:47:00Z</dcterms:modified>
</cp:coreProperties>
</file>