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png"/><Relationship Id="rId11" Type="http://schemas.openxmlformats.org/officeDocument/2006/relationships/slideLayout" Target="../slideLayouts/slideLayout11.xml"/><Relationship Id="rId1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357563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Introduction to Splunk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4265414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comprehensive platform for searching, monitoring, and analyzing machine-generated data in real-time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08685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Searching Process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41590" y="254746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Query Creation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58309" y="2972872"/>
            <a:ext cx="397764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User enters SPL query in Search Head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00" y="2875240"/>
            <a:ext cx="283607" cy="3545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4332" y="211597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Search Distribution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4332" y="2541389"/>
            <a:ext cx="397775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Search Head distributes query to Indexers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919" y="2609136"/>
            <a:ext cx="283607" cy="3545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89106" y="353853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Parallel Processing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89106" y="3963948"/>
            <a:ext cx="3882985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Indexers scan data in parallel and return results</a:t>
            </a:r>
            <a:endParaRPr lang="en-US" sz="14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737" y="4305062"/>
            <a:ext cx="283607" cy="3545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4332" y="526434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Result Aggregation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894332" y="5689759"/>
            <a:ext cx="397775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Search Head aggregates results from all Indexers</a:t>
            </a:r>
            <a:endParaRPr lang="en-US" sz="14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615" y="5619274"/>
            <a:ext cx="283607" cy="3545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41590" y="498443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Visualization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58309" y="5409843"/>
            <a:ext cx="397764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Results displayed in GUI or dashboard</a:t>
            </a:r>
            <a:endParaRPr lang="en-US" sz="14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1911310"/>
            <a:ext cx="4589740" cy="4589740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0716" y="4735592"/>
            <a:ext cx="283607" cy="354568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58309" y="6714292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Splunk's distributed architecture allows it to efficiently search through massive volumes of data by leveraging parallel processing across multiple indexers.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585436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What is Splunk?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58309" y="2493288"/>
            <a:ext cx="7627382" cy="1729502"/>
          </a:xfrm>
          <a:prstGeom prst="roundRect">
            <a:avLst>
              <a:gd name="adj" fmla="val 16442"/>
            </a:avLst>
          </a:prstGeom>
          <a:solidFill>
            <a:srgbClr val="75BAE6"/>
          </a:solidFill>
          <a:ln w="7620">
            <a:solidFill>
              <a:srgbClr val="5BA0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5477" y="269045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Definition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55477" y="3115866"/>
            <a:ext cx="723304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platform for searching, monitoring, and analyzing machine-generated data (logs, metrics, events) in real-time using SPL (Search Processing Language)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758309" y="4412337"/>
            <a:ext cx="7627382" cy="2231708"/>
          </a:xfrm>
          <a:prstGeom prst="roundRect">
            <a:avLst>
              <a:gd name="adj" fmla="val 12742"/>
            </a:avLst>
          </a:prstGeom>
          <a:solidFill>
            <a:srgbClr val="2589C9"/>
          </a:solidFill>
          <a:ln w="7620">
            <a:solidFill>
              <a:srgbClr val="3EA2E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55477" y="460950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Primary Uses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55477" y="5034915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Security Information and Event Management (SIEM)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955477" y="5404485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 Operations Monitoring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955477" y="5774055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Application Monitoring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955477" y="6143625"/>
            <a:ext cx="723304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Business Analytics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30856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Splunk vs. Other Tools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228255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Traditional SIEMs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758309" y="2791897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(ArcSight, QRadar, LogRhythm)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8309" y="326576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Focus mainly on security event correlation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58309" y="363533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Compliance and alerting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8309" y="400490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analytics capabilities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54039" y="2228255"/>
            <a:ext cx="3043238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Log Management Tools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7554039" y="2791897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(ELK Stack, Graylog)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54039" y="326576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Mainly for log ingestion and storage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554039" y="363533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Visualization capabilities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7554039" y="4004905"/>
            <a:ext cx="63256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integrated security features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758309" y="4658797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Splunk Advantages: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758309" y="531721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Combines log management + SIEM + analytics in one tool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58309" y="568678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Scalable: Handles massive volumes of data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758309" y="605635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Powerful Search: SPL makes data exploration flexible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758309" y="642592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Ecosystem: Splunk Apps extend functionality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758309" y="6795492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Ease of Use: GUI-based dashboards, alerts, and reports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99329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Concepts: Indexer &amp; Search Head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44709" y="2830711"/>
            <a:ext cx="7627382" cy="1955006"/>
          </a:xfrm>
          <a:prstGeom prst="roundRect">
            <a:avLst>
              <a:gd name="adj" fmla="val 561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849" y="2830711"/>
            <a:ext cx="91440" cy="195500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25697" y="3043118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Indexer</a:t>
            </a:r>
            <a:endParaRPr lang="en-US" sz="2350" dirty="0"/>
          </a:p>
        </p:txBody>
      </p:sp>
      <p:sp>
        <p:nvSpPr>
          <p:cNvPr id="7" name="Text 3"/>
          <p:cNvSpPr/>
          <p:nvPr/>
        </p:nvSpPr>
        <p:spPr>
          <a:xfrm>
            <a:off x="6525697" y="3530918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Core component where data is parsed, indexed, and stored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525697" y="3900488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Splits data into events and saves them in indexes for searching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6525697" y="4270058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Manages data storage and retrieval processes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6244709" y="4975265"/>
            <a:ext cx="7627382" cy="1955006"/>
          </a:xfrm>
          <a:prstGeom prst="roundRect">
            <a:avLst>
              <a:gd name="adj" fmla="val 561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849" y="4975265"/>
            <a:ext cx="91440" cy="195500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525697" y="5187672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Search Head (SH)</a:t>
            </a:r>
            <a:endParaRPr lang="en-US" sz="2350" dirty="0"/>
          </a:p>
        </p:txBody>
      </p:sp>
      <p:sp>
        <p:nvSpPr>
          <p:cNvPr id="13" name="Text 8"/>
          <p:cNvSpPr/>
          <p:nvPr/>
        </p:nvSpPr>
        <p:spPr>
          <a:xfrm>
            <a:off x="6525697" y="5675471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Provides the UI and search interface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6525697" y="6045041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Users run queries, create dashboards, and generate alerts here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6525697" y="6414611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Distributes searches across Indexers for efficient processing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40048"/>
            <a:ext cx="584037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Concepts: Forwarders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461141"/>
            <a:ext cx="947857" cy="19227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95713" y="2650688"/>
            <a:ext cx="274200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Universal Forwarder (UF)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895713" y="315194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Small footprint, low resource usage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1895713" y="352151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Only forwards raw data (no parsing)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895713" y="389108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Best for endpoints and servers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4383881"/>
            <a:ext cx="947857" cy="229231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895713" y="457342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Heavy Forwarder (HF)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895713" y="507468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Full Splunk instance with parsing capabilities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1895713" y="544425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 filter, route, and parse data before sending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1895713" y="581382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Consumes more resources</a:t>
            </a:r>
            <a:endParaRPr lang="en-US" sz="1450" dirty="0"/>
          </a:p>
        </p:txBody>
      </p:sp>
      <p:sp>
        <p:nvSpPr>
          <p:cNvPr id="13" name="Text 9"/>
          <p:cNvSpPr/>
          <p:nvPr/>
        </p:nvSpPr>
        <p:spPr>
          <a:xfrm>
            <a:off x="1895713" y="6183392"/>
            <a:ext cx="654581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Best for centralized log collection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8911590" y="2418517"/>
            <a:ext cx="496800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Forwarders are lightweight agents installed on source machines that collect and forward logs to the Indexer.</a:t>
            </a:r>
            <a:endParaRPr lang="en-US" sz="1450" dirty="0"/>
          </a:p>
        </p:txBody>
      </p:sp>
      <p:sp>
        <p:nvSpPr>
          <p:cNvPr id="15" name="Text 11"/>
          <p:cNvSpPr/>
          <p:nvPr/>
        </p:nvSpPr>
        <p:spPr>
          <a:xfrm>
            <a:off x="8911590" y="3498890"/>
            <a:ext cx="496800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They form the critical first step in the Splunk data pipeline, ensuring data is collected from all relevant sources and sent to the indexing layer.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475184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Concepts: Inputs &amp; Sourcetypes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3196114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Inputs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6244709" y="3759756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Define where and how data enters Splunk: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244709" y="453687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Files and directories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244709" y="490644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 ports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244709" y="527601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APIs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244709" y="564558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Syslog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244709" y="601515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Scripts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6244709" y="6384727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Databases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297239" y="3196114"/>
            <a:ext cx="2993350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Sourcetypes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10297239" y="3759756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Metadata telling Splunk how to interpret incoming data: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10297239" y="4536877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Defines the format (e.g., Apache logs, JSON)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10297239" y="5209699"/>
            <a:ext cx="358247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Helps with proper event breaking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10297239" y="5579269"/>
            <a:ext cx="358247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Examples: csv, json, access_combined, windows_event_log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42355"/>
            <a:ext cx="660118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Splunk Architecture Overview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44709" y="1650206"/>
            <a:ext cx="189548" cy="1137404"/>
          </a:xfrm>
          <a:prstGeom prst="roundRect">
            <a:avLst>
              <a:gd name="adj" fmla="val 15002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23804" y="183975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Data Input Layer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623804" y="2265164"/>
            <a:ext cx="72482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Forwarders (UF/HF) collect and send data from various sources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529030" y="2977158"/>
            <a:ext cx="189548" cy="1137404"/>
          </a:xfrm>
          <a:prstGeom prst="roundRect">
            <a:avLst>
              <a:gd name="adj" fmla="val 15002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08125" y="316670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Indexing Layer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908125" y="3592116"/>
            <a:ext cx="696396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Indexers receive data, parse events, and store them in searchable indexes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813352" y="4304109"/>
            <a:ext cx="189548" cy="1411010"/>
          </a:xfrm>
          <a:prstGeom prst="roundRect">
            <a:avLst>
              <a:gd name="adj" fmla="val 15002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192447" y="4493657"/>
            <a:ext cx="282011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Search &amp; Reporting Layer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192447" y="4919067"/>
            <a:ext cx="667964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Search Heads allow users to run queries, create dashboards, and set up alerts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6244709" y="5928360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Optional components for enterprise-scale environments: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244709" y="6444853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Deployment Server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Manages configurations across Splunk instances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244709" y="6814423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License Master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Controls licensing across the deployment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244709" y="7183993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Cluster Master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Manages indexer clusters for high availability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430060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Data Flow in Splunk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2337911"/>
            <a:ext cx="947857" cy="113740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95713" y="252745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Data Ingestion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895713" y="2952869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Forwarders send raw log data to Indexers from various sources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475315"/>
            <a:ext cx="947857" cy="18468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95713" y="366486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Parsing &amp; Indexing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895713" y="4090273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parsed into events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1895713" y="4459843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Timestamp and metadata applied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1895713" y="4829413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Events stored in indexes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5322213"/>
            <a:ext cx="947857" cy="147732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95713" y="5511760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Searching &amp; Reporting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895713" y="5937171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Search Head runs SPL queries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1895713" y="6306741"/>
            <a:ext cx="648997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Results visualized in dashboards/reports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448514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Indexing Process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545913"/>
            <a:ext cx="3305651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How Splunk Indexes Data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758309" y="3109555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1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Breaks incoming data into discrete events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8309" y="3782378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2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Identifies timestamps and extracts fields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8309" y="4455200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3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Creates indexes (organized buckets of data)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8309" y="5128022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4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Stores both raw data and searchable metadata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58309" y="5800844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5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Optimizes for fast searching and retrieval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4810839" y="2569607"/>
            <a:ext cx="3582472" cy="3998119"/>
          </a:xfrm>
          <a:prstGeom prst="roundRect">
            <a:avLst>
              <a:gd name="adj" fmla="val 7938"/>
            </a:avLst>
          </a:prstGeom>
          <a:solidFill>
            <a:srgbClr val="B6D6FC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87" y="2839641"/>
            <a:ext cx="311706" cy="24943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501640" y="280654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Index Structure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501640" y="3307794"/>
            <a:ext cx="2702123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Indexes are organized into time-based buckets: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5501640" y="4084915"/>
            <a:ext cx="2702123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Hot: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Active, newest data (read/write)</a:t>
            </a:r>
            <a:endParaRPr lang="en-US" sz="1450" dirty="0"/>
          </a:p>
        </p:txBody>
      </p:sp>
      <p:sp>
        <p:nvSpPr>
          <p:cNvPr id="15" name="Text 11"/>
          <p:cNvSpPr/>
          <p:nvPr/>
        </p:nvSpPr>
        <p:spPr>
          <a:xfrm>
            <a:off x="5501640" y="4757738"/>
            <a:ext cx="2702123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Warm: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Recent data (read-only)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5501640" y="5430560"/>
            <a:ext cx="2702123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Cold: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Older data (compressed)</a:t>
            </a:r>
            <a:endParaRPr lang="en-US" sz="1450" dirty="0"/>
          </a:p>
        </p:txBody>
      </p:sp>
      <p:sp>
        <p:nvSpPr>
          <p:cNvPr id="17" name="Text 13"/>
          <p:cNvSpPr/>
          <p:nvPr/>
        </p:nvSpPr>
        <p:spPr>
          <a:xfrm>
            <a:off x="5501640" y="6103382"/>
            <a:ext cx="270212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Frozen: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Archived data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2025-09-10T06:58:59Z</dcterms:created>
  <dcterms:modified xsi:type="dcterms:W3CDTF">2025-09-10T06:58:59Z</dcterms:modified>
</cp:coreProperties>
</file>