
<file path=[Content_Types].xml><?xml version="1.0" encoding="utf-8"?>
<Types xmlns="http://schemas.openxmlformats.org/package/2006/content-types">
  <Default Extension="fntdata" ContentType="application/x-fontdata"/>
  <Default Extension="xml" ContentType="application/xml"/>
  <Default Extension="rels" ContentType="application/vnd.openxmlformats-package.relationships+xml"/>
  <Default Extension="jpeg" ContentType="image/jpeg"/>
  <Default Extension="jpg" ContentType="image/jpg"/>
  <Default Extension="svg" ContentType="image/svg+xml"/>
  <Default Extension="png" ContentType="image/png"/>
  <Default Extension="gif" ContentType="image/gif"/>
  <Default Extension="m4v" ContentType="video/mp4"/>
  <Default Extension="mp4" ContentType="video/mp4"/>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notesMasters/notesMaster1.xml" ContentType="application/vnd.openxmlformats-officedocument.presentationml.notesMaster+xml"/>
  <Override PartName="/ppt/slideMasters/slideMaster1.xml" ContentType="application/vnd.openxmlformats-officedocument.presentationml.slideMaster+xml"/>
  <Override PartName="/ppt/slides/slide1.xml" ContentType="application/vnd.openxmlformats-officedocument.presentationml.slide+xml"/>
  <Override PartName="/ppt/slideMasters/slideMaster2.xml" ContentType="application/vnd.openxmlformats-officedocument.presentationml.slideMaster+xml"/>
  <Override PartName="/ppt/slides/slide2.xml" ContentType="application/vnd.openxmlformats-officedocument.presentationml.slide+xml"/>
  <Override PartName="/ppt/slideMasters/slideMaster3.xml" ContentType="application/vnd.openxmlformats-officedocument.presentationml.slideMaster+xml"/>
  <Override PartName="/ppt/slides/slide3.xml" ContentType="application/vnd.openxmlformats-officedocument.presentationml.slide+xml"/>
  <Override PartName="/ppt/slideMasters/slideMaster4.xml" ContentType="application/vnd.openxmlformats-officedocument.presentationml.slideMaster+xml"/>
  <Override PartName="/ppt/slides/slide4.xml" ContentType="application/vnd.openxmlformats-officedocument.presentationml.slide+xml"/>
  <Override PartName="/ppt/slideMasters/slideMaster5.xml" ContentType="application/vnd.openxmlformats-officedocument.presentationml.slideMaster+xml"/>
  <Override PartName="/ppt/slides/slide5.xml" ContentType="application/vnd.openxmlformats-officedocument.presentationml.slide+xml"/>
  <Override PartName="/ppt/slideMasters/slideMaster6.xml" ContentType="application/vnd.openxmlformats-officedocument.presentationml.slideMaster+xml"/>
  <Override PartName="/ppt/slides/slide6.xml" ContentType="application/vnd.openxmlformats-officedocument.presentationml.slide+xml"/>
  <Override PartName="/ppt/slideMasters/slideMaster7.xml" ContentType="application/vnd.openxmlformats-officedocument.presentationml.slideMaster+xml"/>
  <Override PartName="/ppt/slides/slide7.xml" ContentType="application/vnd.openxmlformats-officedocument.presentationml.slide+xml"/>
  <Override PartName="/ppt/slideMasters/slideMaster8.xml" ContentType="application/vnd.openxmlformats-officedocument.presentationml.slideMaster+xml"/>
  <Override PartName="/ppt/slides/slide8.xml" ContentType="application/vnd.openxmlformats-officedocument.presentationml.slide+xml"/>
  <Override PartName="/ppt/slideMasters/slideMaster9.xml" ContentType="application/vnd.openxmlformats-officedocument.presentationml.slideMaster+xml"/>
  <Override PartName="/ppt/slides/slide9.xml" ContentType="application/vnd.openxmlformats-officedocument.presentationml.slide+xml"/>
  <Override PartName="/ppt/slideMasters/slideMaster10.xml" ContentType="application/vnd.openxmlformats-officedocument.presentationml.slideMaster+xml"/>
  <Override PartName="/ppt/slides/slide10.xml" ContentType="application/vnd.openxmlformats-officedocument.presentationml.slide+xml"/>
  <Override PartName="/ppt/slideMasters/slideMaster11.xml" ContentType="application/vnd.openxmlformats-officedocument.presentationml.slideMaster+xml"/>
  <Override PartName="/ppt/slides/slide11.xml" ContentType="application/vnd.openxmlformats-officedocument.presentationml.slide+xml"/>
  <Override PartName="/ppt/slideMasters/slideMaster12.xml" ContentType="application/vnd.openxmlformats-officedocument.presentationml.slideMaster+xml"/>
  <Override PartName="/ppt/slides/slide12.xml" ContentType="application/vnd.openxmlformats-officedocument.presentationml.slide+xml"/>
  <Override PartName="/ppt/slideMasters/slideMaster13.xml" ContentType="application/vnd.openxmlformats-officedocument.presentationml.slideMaster+xml"/>
  <Override PartName="/ppt/slides/slide13.xml" ContentType="application/vnd.openxmlformats-officedocument.presentationml.slide+xml"/>
  <Override PartName="/ppt/slideMasters/slideMaster14.xml" ContentType="application/vnd.openxmlformats-officedocument.presentationml.slideMaster+xml"/>
  <Override PartName="/ppt/slides/slide14.xml" ContentType="application/vnd.openxmlformats-officedocument.presentationml.slide+xml"/>
  <Override PartName="/ppt/slideMasters/slideMaster15.xml" ContentType="application/vnd.openxmlformats-officedocument.presentationml.slideMaster+xml"/>
  <Override PartName="/ppt/slides/slide15.xml" ContentType="application/vnd.openxmlformats-officedocument.presentationml.slide+xml"/>
  <Override PartName="/ppt/slideMasters/slideMaster16.xml" ContentType="application/vnd.openxmlformats-officedocument.presentationml.slideMaster+xml"/>
  <Override PartName="/ppt/slides/slide16.xml" ContentType="application/vnd.openxmlformats-officedocument.presentationml.slide+xml"/>
  <Override PartName="/ppt/slideMasters/slideMaster17.xml" ContentType="application/vnd.openxmlformats-officedocument.presentationml.slideMaster+xml"/>
  <Override PartName="/ppt/slides/slide17.xml" ContentType="application/vnd.openxmlformats-officedocument.presentationml.slide+xml"/>
  <Override PartName="/ppt/slideMasters/slideMaster18.xml" ContentType="application/vnd.openxmlformats-officedocument.presentationml.slideMaster+xml"/>
  <Override PartName="/ppt/slides/slide18.xml" ContentType="application/vnd.openxmlformats-officedocument.presentationml.slide+xml"/>
  <Override PartName="/ppt/slideMasters/slideMaster19.xml" ContentType="application/vnd.openxmlformats-officedocument.presentationml.slideMaster+xml"/>
  <Override PartName="/ppt/slides/slide19.xml" ContentType="application/vnd.openxmlformats-officedocument.presentationml.slide+xml"/>
  <Override PartName="/ppt/slideMasters/slideMaster20.xml" ContentType="application/vnd.openxmlformats-officedocument.presentationml.slideMaster+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
		<Relationship Id="rId1" Type="http://schemas.openxmlformats.org/officeDocument/2006/relationships/extended-properties" Target="docProps/app.xml"/>
		<Relationship Id="rId2" Type="http://schemas.openxmlformats.org/package/2006/relationships/metadata/core-properties" Target="docProps/core.xml"/>
		<Relationship Id="rId3"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Lst>
  <p:notesMasterIdLst>
    <p:notesMasterId r:id="rId22"/>
  </p:notesMasterIdLst>
  <p:sldSz cx="14630400" cy="8229600"/>
  <p:notesSz cx="8229600" cy="14630400"/>
  <p:embeddedFontLst>
    <p:embeddedFont>
      <p:font typeface="Barlow"/>
      <p:regular r:id="rId27"/>
    </p:embeddedFont>
    <p:embeddedFont>
      <p:font typeface="Barlow"/>
      <p:regular r:id="rId28"/>
    </p:embeddedFont>
    <p:embeddedFont>
      <p:font typeface="Barlow"/>
      <p:regular r:id="rId29"/>
    </p:embeddedFont>
    <p:embeddedFont>
      <p:font typeface="Barlow"/>
      <p:regular r:id="rId30"/>
    </p:embeddedFont>
    <p:embeddedFont>
      <p:font typeface="Montserrat"/>
      <p:regular r:id="rId31"/>
    </p:embeddedFont>
    <p:embeddedFont>
      <p:font typeface="Montserrat"/>
      <p:regular r:id="rId32"/>
    </p:embeddedFont>
    <p:embeddedFont>
      <p:font typeface="Montserrat"/>
      <p:regular r:id="rId33"/>
    </p:embeddedFont>
    <p:embeddedFont>
      <p:font typeface="Montserrat"/>
      <p:regular r:id="rId34"/>
    </p:embeddedFont>
  </p:embeddedFontLst>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36" d="100"/>
          <a:sy n="136" d="100"/>
        </p:scale>
        <p:origin x="216"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notesMaster" Target="notesMasters/notesMaster1.xml"/><Relationship Id="rId23" Type="http://schemas.openxmlformats.org/officeDocument/2006/relationships/presProps" Target="presProps.xml"/><Relationship Id="rId24" Type="http://schemas.openxmlformats.org/officeDocument/2006/relationships/viewProps" Target="viewProps.xml"/><Relationship Id="rId25" Type="http://schemas.openxmlformats.org/officeDocument/2006/relationships/theme" Target="theme/theme1.xml"/><Relationship Id="rId26" Type="http://schemas.openxmlformats.org/officeDocument/2006/relationships/tableStyles" Target="tableStyles.xml"/><Relationship Id="rId27" Type="http://schemas.openxmlformats.org/officeDocument/2006/relationships/font" Target="fonts/font1.fntdata"/><Relationship Id="rId28" Type="http://schemas.openxmlformats.org/officeDocument/2006/relationships/font" Target="fonts/font2.fntdata"/><Relationship Id="rId29" Type="http://schemas.openxmlformats.org/officeDocument/2006/relationships/font" Target="fonts/font3.fntdata"/><Relationship Id="rId30" Type="http://schemas.openxmlformats.org/officeDocument/2006/relationships/font" Target="fonts/font4.fntdata"/><Relationship Id="rId31" Type="http://schemas.openxmlformats.org/officeDocument/2006/relationships/font" Target="fonts/font5.fntdata"/><Relationship Id="rId32" Type="http://schemas.openxmlformats.org/officeDocument/2006/relationships/font" Target="fonts/font6.fntdata"/><Relationship Id="rId33" Type="http://schemas.openxmlformats.org/officeDocument/2006/relationships/font" Target="fonts/font7.fntdata"/><Relationship Id="rId34" Type="http://schemas.openxmlformats.org/officeDocument/2006/relationships/font" Target="fonts/font8.fntdata"/></Relationships>
</file>

<file path=ppt/notesMasters/_rels/notesMaster1.xml.rels><?xml version="1.0" encoding="UTF-8" standalone="yes"?>
<Relationships xmlns="http://schemas.openxmlformats.org/package/2006/relationships">
		<Relationship Id="rId1" Type="http://schemas.openxmlformats.org/officeDocument/2006/relationships/theme" Target="../theme/theme1.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2F153-3F37-0F45-9E97-73ACFA13230C}" type="datetimeFigureOut">
              <a:rPr lang="en-US"/>
              <a:t>7/23/19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5E9CC1-C706-0F49-92D6-E571CC5EEA8F}" type="slidenum">
              <a:rPr lang="en-US"/>
              <a:t>‹#›</a:t>
            </a:fld>
            <a:endParaRPr lang="en-US"/>
          </a:p>
        </p:txBody>
      </p:sp>
    </p:spTree>
    <p:extLst>
      <p:ext uri="{BB962C8B-B14F-4D97-AF65-F5344CB8AC3E}">
        <p14:creationId xmlns:p14="http://schemas.microsoft.com/office/powerpoint/2010/main" val="1024086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xml"/>
		</Relationships>
</file>

<file path=ppt/notesSlides/_rels/notesSlide1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0.xml"/>
		</Relationships>
</file>

<file path=ppt/notesSlides/_rels/notesSlide1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1.xml"/>
		</Relationships>
</file>

<file path=ppt/notesSlides/_rels/notesSlide1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2.xml"/>
		</Relationships>
</file>

<file path=ppt/notesSlides/_rels/notesSlide1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3.xml"/>
		</Relationships>
</file>

<file path=ppt/notesSlides/_rels/notesSlide1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4.xml"/>
		</Relationships>
</file>

<file path=ppt/notesSlides/_rels/notesSlide1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5.xml"/>
		</Relationships>
</file>

<file path=ppt/notesSlides/_rels/notesSlide1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6.xml"/>
		</Relationships>
</file>

<file path=ppt/notesSlides/_rels/notesSlide1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7.xml"/>
		</Relationships>
</file>

<file path=ppt/notesSlides/_rels/notesSlide1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8.xml"/>
		</Relationships>
</file>

<file path=ppt/notesSlides/_rels/notesSlide1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9.xml"/>
		</Relationships>
</file>

<file path=ppt/notesSlides/_rels/notesSlide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xml"/>
		</Relationships>
</file>

<file path=ppt/notesSlides/_rels/notesSlide2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0.xml"/>
		</Relationships>
</file>

<file path=ppt/notesSlides/_rels/notesSlide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xml"/>
		</Relationships>
</file>

<file path=ppt/notesSlides/_rels/notesSlide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xml"/>
		</Relationships>
</file>

<file path=ppt/notesSlides/_rels/notesSlide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xml"/>
		</Relationships>
</file>

<file path=ppt/notesSlides/_rels/notesSlide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xml"/>
		</Relationships>
</file>

<file path=ppt/notesSlides/_rels/notesSlide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xml"/>
		</Relationships>
</file>

<file path=ppt/notesSlides/_rels/notesSlide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xml"/>
		</Relationships>
</file>

<file path=ppt/notesSlides/_rels/notesSlide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9.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image" Target="../media/image-1010-1.png"/><Relationship Id="rId2"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image" Target="../media/image-1011-1.png"/><Relationship Id="rId2"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image" Target="../media/image-1012-1.png"/><Relationship Id="rId2"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image" Target="../media/image-1013-1.png"/><Relationship Id="rId2"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image" Target="../media/image-1014-1.png"/><Relationship Id="rId2"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image" Target="../media/image-1015-1.png"/><Relationship Id="rId2"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image" Target="../media/image-1016-1.png"/><Relationship Id="rId2"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image" Target="../media/image-1017-1.png"/><Relationship Id="rId2"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image" Target="../media/image-1018-1.png"/><Relationship Id="rId2"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image" Target="../media/image-1019-1.png"/><Relationship Id="rId2"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image" Target="../media/image-1002-1.png"/><Relationship Id="rId2"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image" Target="../media/image-1020-1.png"/><Relationship Id="rId2"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image" Target="../media/image-1021-1.png"/><Relationship Id="rId2"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image" Target="../media/image-1003-1.png"/><Relationship Id="rId2"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image" Target="../media/image-1004-1.png"/><Relationship Id="rId2"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image" Target="../media/image-1005-1.png"/><Relationship Id="rId2"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image" Target="../media/image-1006-1.png"/><Relationship Id="rId2"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image" Target="../media/image-1007-1.png"/><Relationship Id="rId2"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image" Target="../media/image-1008-1.png"/><Relationship Id="rId2"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image" Target="../media/image-1009-1.png"/><Relationship Id="rId2"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lide 11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lide 12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lide 13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lide 14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lide 15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Slide 16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Slide 17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Slide 18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Slide 19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Slide 20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image" Target="../media/image-1-1.png"/><Relationship Id="rId2" Type="http://schemas.openxmlformats.org/officeDocument/2006/relationships/slideLayout" Target="../slideLayouts/slideLayout2.xml"/><Relationship Id="rId3"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image" Target="../media/image-10-1.png"/><Relationship Id="rId2" Type="http://schemas.openxmlformats.org/officeDocument/2006/relationships/slideLayout" Target="../slideLayouts/slideLayout11.xml"/><Relationship Id="rId3"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image" Target="../media/image-11-1.png"/><Relationship Id="rId2" Type="http://schemas.openxmlformats.org/officeDocument/2006/relationships/slideLayout" Target="../slideLayouts/slideLayout12.xml"/><Relationship Id="rId3"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image" Target="../media/image-12-1.png"/><Relationship Id="rId2" Type="http://schemas.openxmlformats.org/officeDocument/2006/relationships/slideLayout" Target="../slideLayouts/slideLayout13.xml"/><Relationship Id="rId3"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image" Target="../media/image-13-1.png"/><Relationship Id="rId2" Type="http://schemas.openxmlformats.org/officeDocument/2006/relationships/image" Target="../media/image-13-2.png"/><Relationship Id="rId3" Type="http://schemas.openxmlformats.org/officeDocument/2006/relationships/image" Target="../media/image-13-3.png"/><Relationship Id="rId4" Type="http://schemas.openxmlformats.org/officeDocument/2006/relationships/image" Target="../media/image-13-4.png"/><Relationship Id="rId5" Type="http://schemas.openxmlformats.org/officeDocument/2006/relationships/image" Target="../media/image-13-5.png"/><Relationship Id="rId6" Type="http://schemas.openxmlformats.org/officeDocument/2006/relationships/image" Target="../media/image-13-6.png"/><Relationship Id="rId7" Type="http://schemas.openxmlformats.org/officeDocument/2006/relationships/slideLayout" Target="../slideLayouts/slideLayout14.xml"/><Relationship Id="rId8"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image" Target="../media/image-14-1.png"/><Relationship Id="rId2" Type="http://schemas.openxmlformats.org/officeDocument/2006/relationships/image" Target="../media/image-14-2.png"/><Relationship Id="rId3" Type="http://schemas.openxmlformats.org/officeDocument/2006/relationships/image" Target="../media/image-14-3.png"/><Relationship Id="rId4" Type="http://schemas.openxmlformats.org/officeDocument/2006/relationships/image" Target="../media/image-14-4.png"/><Relationship Id="rId5" Type="http://schemas.openxmlformats.org/officeDocument/2006/relationships/image" Target="../media/image-14-5.png"/><Relationship Id="rId6" Type="http://schemas.openxmlformats.org/officeDocument/2006/relationships/slideLayout" Target="../slideLayouts/slideLayout15.xml"/><Relationship Id="rId7"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image" Target="../media/image-15-1.png"/><Relationship Id="rId2" Type="http://schemas.openxmlformats.org/officeDocument/2006/relationships/image" Target="../media/image-15-2.png"/><Relationship Id="rId3" Type="http://schemas.openxmlformats.org/officeDocument/2006/relationships/image" Target="../media/image-15-3.png"/><Relationship Id="rId4" Type="http://schemas.openxmlformats.org/officeDocument/2006/relationships/image" Target="../media/image-15-4.png"/><Relationship Id="rId5" Type="http://schemas.openxmlformats.org/officeDocument/2006/relationships/image" Target="../media/image-15-5.png"/><Relationship Id="rId6" Type="http://schemas.openxmlformats.org/officeDocument/2006/relationships/image" Target="../media/image-15-6.png"/><Relationship Id="rId7" Type="http://schemas.openxmlformats.org/officeDocument/2006/relationships/slideLayout" Target="../slideLayouts/slideLayout16.xml"/><Relationship Id="rId8"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image" Target="../media/image-16-1.png"/><Relationship Id="rId2" Type="http://schemas.openxmlformats.org/officeDocument/2006/relationships/image" Target="../media/image-16-2.png"/><Relationship Id="rId3" Type="http://schemas.openxmlformats.org/officeDocument/2006/relationships/image" Target="../media/image-16-3.png"/><Relationship Id="rId4" Type="http://schemas.openxmlformats.org/officeDocument/2006/relationships/image" Target="../media/image-16-4.png"/><Relationship Id="rId5" Type="http://schemas.openxmlformats.org/officeDocument/2006/relationships/image" Target="../media/image-16-5.png"/><Relationship Id="rId6" Type="http://schemas.openxmlformats.org/officeDocument/2006/relationships/slideLayout" Target="../slideLayouts/slideLayout17.xml"/><Relationship Id="rId7"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image" Target="../media/image-17-1.png"/><Relationship Id="rId2" Type="http://schemas.openxmlformats.org/officeDocument/2006/relationships/slideLayout" Target="../slideLayouts/slideLayout18.xml"/><Relationship Id="rId3"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image" Target="../media/image-18-1.png"/><Relationship Id="rId2" Type="http://schemas.openxmlformats.org/officeDocument/2006/relationships/slideLayout" Target="../slideLayouts/slideLayout19.xml"/><Relationship Id="rId3"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image" Target="../media/image-19-1.png"/><Relationship Id="rId2" Type="http://schemas.openxmlformats.org/officeDocument/2006/relationships/image" Target="../media/image-19-2.png"/><Relationship Id="rId3" Type="http://schemas.openxmlformats.org/officeDocument/2006/relationships/image" Target="../media/image-19-3.png"/><Relationship Id="rId4" Type="http://schemas.openxmlformats.org/officeDocument/2006/relationships/image" Target="../media/image-19-4.png"/><Relationship Id="rId5" Type="http://schemas.openxmlformats.org/officeDocument/2006/relationships/image" Target="../media/image-19-5.png"/><Relationship Id="rId6" Type="http://schemas.openxmlformats.org/officeDocument/2006/relationships/image" Target="../media/image-19-6.png"/><Relationship Id="rId7" Type="http://schemas.openxmlformats.org/officeDocument/2006/relationships/image" Target="../media/image-19-7.png"/><Relationship Id="rId8" Type="http://schemas.openxmlformats.org/officeDocument/2006/relationships/slideLayout" Target="../slideLayouts/slideLayout20.xml"/><Relationship Id="rId9"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image" Target="../media/image-2-1.png"/><Relationship Id="rId2" Type="http://schemas.openxmlformats.org/officeDocument/2006/relationships/image" Target="../media/image-2-2.png"/><Relationship Id="rId3" Type="http://schemas.openxmlformats.org/officeDocument/2006/relationships/slideLayout" Target="../slideLayouts/slideLayout3.xml"/><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image" Target="../media/image-20-1.png"/><Relationship Id="rId2" Type="http://schemas.openxmlformats.org/officeDocument/2006/relationships/slideLayout" Target="../slideLayouts/slideLayout21.xml"/><Relationship Id="rId3" Type="http://schemas.openxmlformats.org/officeDocument/2006/relationships/notesSlide" Target="../notesSlides/notesSlide20.xml"/></Relationships>
</file>

<file path=ppt/slides/_rels/slide3.xml.rels><?xml version="1.0" encoding="UTF-8" standalone="yes"?>
<Relationships xmlns="http://schemas.openxmlformats.org/package/2006/relationships"><Relationship Id="rId1" Type="http://schemas.openxmlformats.org/officeDocument/2006/relationships/image" Target="../media/image-3-1.png"/><Relationship Id="rId2" Type="http://schemas.openxmlformats.org/officeDocument/2006/relationships/slideLayout" Target="../slideLayouts/slideLayout4.xml"/><Relationship Id="rId3"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image" Target="../media/image-5-1.png"/><Relationship Id="rId2" Type="http://schemas.openxmlformats.org/officeDocument/2006/relationships/image" Target="../media/image-5-2.png"/><Relationship Id="rId3" Type="http://schemas.openxmlformats.org/officeDocument/2006/relationships/slideLayout" Target="../slideLayouts/slideLayout6.xml"/><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image" Target="../media/image-6-1.png"/><Relationship Id="rId2" Type="http://schemas.openxmlformats.org/officeDocument/2006/relationships/slideLayout" Target="../slideLayouts/slideLayout7.xml"/><Relationship Id="rId3"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image" Target="../media/image-7-1.png"/><Relationship Id="rId2" Type="http://schemas.openxmlformats.org/officeDocument/2006/relationships/image" Target="../media/image-7-2.png"/><Relationship Id="rId3" Type="http://schemas.openxmlformats.org/officeDocument/2006/relationships/image" Target="../media/image-7-3.png"/><Relationship Id="rId4" Type="http://schemas.openxmlformats.org/officeDocument/2006/relationships/image" Target="../media/image-7-4.png"/><Relationship Id="rId5" Type="http://schemas.openxmlformats.org/officeDocument/2006/relationships/image" Target="../media/image-7-5.png"/><Relationship Id="rId6" Type="http://schemas.openxmlformats.org/officeDocument/2006/relationships/slideLayout" Target="../slideLayouts/slideLayout8.xml"/><Relationship Id="rId7"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image" Target="../media/image-8-1.png"/><Relationship Id="rId2" Type="http://schemas.openxmlformats.org/officeDocument/2006/relationships/slideLayout" Target="../slideLayouts/slideLayout9.xml"/><Relationship Id="rId3"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image" Target="../media/image-9-1.png"/><Relationship Id="rId2" Type="http://schemas.openxmlformats.org/officeDocument/2006/relationships/image" Target="../media/image-9-2.png"/><Relationship Id="rId3" Type="http://schemas.openxmlformats.org/officeDocument/2006/relationships/image" Target="../media/image-9-3.png"/><Relationship Id="rId4" Type="http://schemas.openxmlformats.org/officeDocument/2006/relationships/image" Target="../media/image-9-4.png"/><Relationship Id="rId5" Type="http://schemas.openxmlformats.org/officeDocument/2006/relationships/image" Target="../media/image-9-5.png"/><Relationship Id="rId6" Type="http://schemas.openxmlformats.org/officeDocument/2006/relationships/slideLayout" Target="../slideLayouts/slideLayout10.xml"/><Relationship Id="rId7"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760720" cy="8229600"/>
          </a:xfrm>
          <a:prstGeom prst="rect">
            <a:avLst/>
          </a:prstGeom>
        </p:spPr>
      </p:pic>
      <p:sp>
        <p:nvSpPr>
          <p:cNvPr id="3" name="Text 0"/>
          <p:cNvSpPr/>
          <p:nvPr/>
        </p:nvSpPr>
        <p:spPr>
          <a:xfrm>
            <a:off x="6244709" y="2590919"/>
            <a:ext cx="7627382" cy="1247061"/>
          </a:xfrm>
          <a:prstGeom prst="rect">
            <a:avLst/>
          </a:prstGeom>
          <a:noFill/>
          <a:ln/>
        </p:spPr>
        <p:txBody>
          <a:bodyPr wrap="square" lIns="0" tIns="0" rIns="0" bIns="0" rtlCol="0" anchor="t"/>
          <a:lstStyle/>
          <a:p>
            <a:pPr algn="l" indent="0" marL="0">
              <a:lnSpc>
                <a:spcPts val="4900"/>
              </a:lnSpc>
              <a:buNone/>
            </a:pPr>
            <a:r>
              <a:rPr lang="en-US" sz="3900" b="1" dirty="0">
                <a:solidFill>
                  <a:srgbClr val="2E3C4E"/>
                </a:solidFill>
                <a:latin typeface="Barlow Bold" pitchFamily="34" charset="0"/>
                <a:ea typeface="Barlow Bold" pitchFamily="34" charset="-122"/>
                <a:cs typeface="Barlow Bold" pitchFamily="34" charset="-120"/>
              </a:rPr>
              <a:t>Networking Fundamentals &amp; Security Technologies</a:t>
            </a:r>
            <a:endParaRPr lang="en-US" sz="3900" dirty="0"/>
          </a:p>
        </p:txBody>
      </p:sp>
      <p:sp>
        <p:nvSpPr>
          <p:cNvPr id="4" name="Text 1"/>
          <p:cNvSpPr/>
          <p:nvPr/>
        </p:nvSpPr>
        <p:spPr>
          <a:xfrm>
            <a:off x="6244709" y="4122301"/>
            <a:ext cx="7627382" cy="1516261"/>
          </a:xfrm>
          <a:prstGeom prst="rect">
            <a:avLst/>
          </a:prstGeom>
          <a:noFill/>
          <a:ln/>
        </p:spPr>
        <p:txBody>
          <a:bodyPr wrap="square" lIns="0" tIns="0" rIns="0" bIns="0" rtlCol="0" anchor="t"/>
          <a:lstStyle/>
          <a:p>
            <a:pPr algn="l" indent="0" marL="0">
              <a:lnSpc>
                <a:spcPts val="2350"/>
              </a:lnSpc>
              <a:buNone/>
            </a:pPr>
            <a:r>
              <a:rPr lang="en-US" sz="1450" dirty="0">
                <a:solidFill>
                  <a:srgbClr val="384653"/>
                </a:solidFill>
                <a:latin typeface="Montserrat" pitchFamily="34" charset="0"/>
                <a:ea typeface="Montserrat" pitchFamily="34" charset="-122"/>
                <a:cs typeface="Montserrat" pitchFamily="34" charset="-120"/>
              </a:rPr>
              <a:t>In the digital world, devices must communicate with each other to share information, provide services, and enable connectivity across the internet. This interaction forms the basis of networking. Understanding how networks work is fundamental to cybersecurity because most cyber attacks involve exploiting a network pathway to reach a target.</a:t>
            </a:r>
            <a:endParaRPr lang="en-US" sz="145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8869680" y="0"/>
            <a:ext cx="5760720" cy="8229600"/>
          </a:xfrm>
          <a:prstGeom prst="rect">
            <a:avLst/>
          </a:prstGeom>
        </p:spPr>
      </p:pic>
      <p:sp>
        <p:nvSpPr>
          <p:cNvPr id="3" name="Text 0"/>
          <p:cNvSpPr/>
          <p:nvPr/>
        </p:nvSpPr>
        <p:spPr>
          <a:xfrm>
            <a:off x="758309" y="914519"/>
            <a:ext cx="7627382" cy="1247061"/>
          </a:xfrm>
          <a:prstGeom prst="rect">
            <a:avLst/>
          </a:prstGeom>
          <a:noFill/>
          <a:ln/>
        </p:spPr>
        <p:txBody>
          <a:bodyPr wrap="square" lIns="0" tIns="0" rIns="0" bIns="0" rtlCol="0" anchor="t"/>
          <a:lstStyle/>
          <a:p>
            <a:pPr algn="l" indent="0" marL="0">
              <a:lnSpc>
                <a:spcPts val="4900"/>
              </a:lnSpc>
              <a:buNone/>
            </a:pPr>
            <a:r>
              <a:rPr lang="en-US" sz="3900" b="1" dirty="0">
                <a:solidFill>
                  <a:srgbClr val="2E3C4E"/>
                </a:solidFill>
                <a:latin typeface="Barlow Bold" pitchFamily="34" charset="0"/>
                <a:ea typeface="Barlow Bold" pitchFamily="34" charset="-122"/>
                <a:cs typeface="Barlow Bold" pitchFamily="34" charset="-120"/>
              </a:rPr>
              <a:t>Real-World Case Study: The 2013 Target Breach</a:t>
            </a:r>
            <a:endParaRPr lang="en-US" sz="3900" dirty="0"/>
          </a:p>
        </p:txBody>
      </p:sp>
      <p:sp>
        <p:nvSpPr>
          <p:cNvPr id="4" name="Shape 1"/>
          <p:cNvSpPr/>
          <p:nvPr/>
        </p:nvSpPr>
        <p:spPr>
          <a:xfrm>
            <a:off x="971550" y="2445901"/>
            <a:ext cx="22860" cy="3746063"/>
          </a:xfrm>
          <a:prstGeom prst="roundRect">
            <a:avLst>
              <a:gd name="adj" fmla="val 1243960"/>
            </a:avLst>
          </a:prstGeom>
          <a:solidFill>
            <a:srgbClr val="BACFDD"/>
          </a:solidFill>
          <a:ln/>
        </p:spPr>
      </p:sp>
      <p:sp>
        <p:nvSpPr>
          <p:cNvPr id="5" name="Shape 2"/>
          <p:cNvSpPr/>
          <p:nvPr/>
        </p:nvSpPr>
        <p:spPr>
          <a:xfrm>
            <a:off x="1161931" y="2647712"/>
            <a:ext cx="568643" cy="22860"/>
          </a:xfrm>
          <a:prstGeom prst="roundRect">
            <a:avLst>
              <a:gd name="adj" fmla="val 1243960"/>
            </a:avLst>
          </a:prstGeom>
          <a:solidFill>
            <a:srgbClr val="BACFDD"/>
          </a:solidFill>
          <a:ln/>
        </p:spPr>
      </p:sp>
      <p:sp>
        <p:nvSpPr>
          <p:cNvPr id="6" name="Shape 3"/>
          <p:cNvSpPr/>
          <p:nvPr/>
        </p:nvSpPr>
        <p:spPr>
          <a:xfrm>
            <a:off x="758309" y="2445901"/>
            <a:ext cx="426482" cy="426482"/>
          </a:xfrm>
          <a:prstGeom prst="roundRect">
            <a:avLst>
              <a:gd name="adj" fmla="val 66678"/>
            </a:avLst>
          </a:prstGeom>
          <a:solidFill>
            <a:srgbClr val="D4E9F7"/>
          </a:solidFill>
          <a:ln w="7620">
            <a:solidFill>
              <a:srgbClr val="BACFDD"/>
            </a:solidFill>
            <a:prstDash val="solid"/>
          </a:ln>
        </p:spPr>
      </p:sp>
      <p:sp>
        <p:nvSpPr>
          <p:cNvPr id="7" name="Text 4"/>
          <p:cNvSpPr/>
          <p:nvPr/>
        </p:nvSpPr>
        <p:spPr>
          <a:xfrm>
            <a:off x="821888" y="2472095"/>
            <a:ext cx="299323" cy="374094"/>
          </a:xfrm>
          <a:prstGeom prst="rect">
            <a:avLst/>
          </a:prstGeom>
          <a:noFill/>
          <a:ln/>
        </p:spPr>
        <p:txBody>
          <a:bodyPr wrap="none" lIns="0" tIns="0" rIns="0" bIns="0" rtlCol="0" anchor="t"/>
          <a:lstStyle/>
          <a:p>
            <a:pPr algn="ctr" indent="0" marL="0">
              <a:lnSpc>
                <a:spcPts val="2350"/>
              </a:lnSpc>
              <a:buNone/>
            </a:pPr>
            <a:r>
              <a:rPr lang="en-US" sz="2350" b="1" dirty="0">
                <a:solidFill>
                  <a:srgbClr val="384653"/>
                </a:solidFill>
                <a:latin typeface="Barlow Bold" pitchFamily="34" charset="0"/>
                <a:ea typeface="Barlow Bold" pitchFamily="34" charset="-122"/>
                <a:cs typeface="Barlow Bold" pitchFamily="34" charset="-120"/>
              </a:rPr>
              <a:t>1</a:t>
            </a:r>
            <a:endParaRPr lang="en-US" sz="2350" dirty="0"/>
          </a:p>
        </p:txBody>
      </p:sp>
      <p:sp>
        <p:nvSpPr>
          <p:cNvPr id="8" name="Text 5"/>
          <p:cNvSpPr/>
          <p:nvPr/>
        </p:nvSpPr>
        <p:spPr>
          <a:xfrm>
            <a:off x="1919407" y="2511028"/>
            <a:ext cx="2494359" cy="311706"/>
          </a:xfrm>
          <a:prstGeom prst="rect">
            <a:avLst/>
          </a:prstGeom>
          <a:noFill/>
          <a:ln/>
        </p:spPr>
        <p:txBody>
          <a:bodyPr wrap="none" lIns="0" tIns="0" rIns="0" bIns="0" rtlCol="0" anchor="t"/>
          <a:lstStyle/>
          <a:p>
            <a:pPr algn="l" indent="0" marL="0">
              <a:lnSpc>
                <a:spcPts val="2450"/>
              </a:lnSpc>
              <a:buNone/>
            </a:pPr>
            <a:r>
              <a:rPr lang="en-US" sz="1950" b="1" dirty="0">
                <a:solidFill>
                  <a:srgbClr val="384653"/>
                </a:solidFill>
                <a:latin typeface="Barlow Bold" pitchFamily="34" charset="0"/>
                <a:ea typeface="Barlow Bold" pitchFamily="34" charset="-122"/>
                <a:cs typeface="Barlow Bold" pitchFamily="34" charset="-120"/>
              </a:rPr>
              <a:t>Initial Access</a:t>
            </a:r>
            <a:endParaRPr lang="en-US" sz="1950" dirty="0"/>
          </a:p>
        </p:txBody>
      </p:sp>
      <p:sp>
        <p:nvSpPr>
          <p:cNvPr id="9" name="Text 6"/>
          <p:cNvSpPr/>
          <p:nvPr/>
        </p:nvSpPr>
        <p:spPr>
          <a:xfrm>
            <a:off x="1919407" y="2936438"/>
            <a:ext cx="6466284" cy="606504"/>
          </a:xfrm>
          <a:prstGeom prst="rect">
            <a:avLst/>
          </a:prstGeom>
          <a:noFill/>
          <a:ln/>
        </p:spPr>
        <p:txBody>
          <a:bodyPr wrap="square" lIns="0" tIns="0" rIns="0" bIns="0" rtlCol="0" anchor="t"/>
          <a:lstStyle/>
          <a:p>
            <a:pPr algn="l" indent="0" marL="0">
              <a:lnSpc>
                <a:spcPts val="2350"/>
              </a:lnSpc>
              <a:buNone/>
            </a:pPr>
            <a:r>
              <a:rPr lang="en-US" sz="1450" dirty="0">
                <a:solidFill>
                  <a:srgbClr val="384653"/>
                </a:solidFill>
                <a:latin typeface="Montserrat" pitchFamily="34" charset="0"/>
                <a:ea typeface="Montserrat" pitchFamily="34" charset="-122"/>
                <a:cs typeface="Montserrat" pitchFamily="34" charset="-120"/>
              </a:rPr>
              <a:t>Attackers gained access through an HVAC vendor connected to Target's internal network</a:t>
            </a:r>
            <a:endParaRPr lang="en-US" sz="1450" dirty="0"/>
          </a:p>
        </p:txBody>
      </p:sp>
      <p:sp>
        <p:nvSpPr>
          <p:cNvPr id="10" name="Shape 7"/>
          <p:cNvSpPr/>
          <p:nvPr/>
        </p:nvSpPr>
        <p:spPr>
          <a:xfrm>
            <a:off x="1161931" y="4123849"/>
            <a:ext cx="568643" cy="22860"/>
          </a:xfrm>
          <a:prstGeom prst="roundRect">
            <a:avLst>
              <a:gd name="adj" fmla="val 1243960"/>
            </a:avLst>
          </a:prstGeom>
          <a:solidFill>
            <a:srgbClr val="BACFDD"/>
          </a:solidFill>
          <a:ln/>
        </p:spPr>
      </p:sp>
      <p:sp>
        <p:nvSpPr>
          <p:cNvPr id="11" name="Shape 8"/>
          <p:cNvSpPr/>
          <p:nvPr/>
        </p:nvSpPr>
        <p:spPr>
          <a:xfrm>
            <a:off x="758309" y="3922038"/>
            <a:ext cx="426482" cy="426482"/>
          </a:xfrm>
          <a:prstGeom prst="roundRect">
            <a:avLst>
              <a:gd name="adj" fmla="val 66678"/>
            </a:avLst>
          </a:prstGeom>
          <a:solidFill>
            <a:srgbClr val="D4E9F7"/>
          </a:solidFill>
          <a:ln w="7620">
            <a:solidFill>
              <a:srgbClr val="BACFDD"/>
            </a:solidFill>
            <a:prstDash val="solid"/>
          </a:ln>
        </p:spPr>
      </p:sp>
      <p:sp>
        <p:nvSpPr>
          <p:cNvPr id="12" name="Text 9"/>
          <p:cNvSpPr/>
          <p:nvPr/>
        </p:nvSpPr>
        <p:spPr>
          <a:xfrm>
            <a:off x="821888" y="3948232"/>
            <a:ext cx="299323" cy="374094"/>
          </a:xfrm>
          <a:prstGeom prst="rect">
            <a:avLst/>
          </a:prstGeom>
          <a:noFill/>
          <a:ln/>
        </p:spPr>
        <p:txBody>
          <a:bodyPr wrap="none" lIns="0" tIns="0" rIns="0" bIns="0" rtlCol="0" anchor="t"/>
          <a:lstStyle/>
          <a:p>
            <a:pPr algn="ctr" indent="0" marL="0">
              <a:lnSpc>
                <a:spcPts val="2350"/>
              </a:lnSpc>
              <a:buNone/>
            </a:pPr>
            <a:r>
              <a:rPr lang="en-US" sz="2350" b="1" dirty="0">
                <a:solidFill>
                  <a:srgbClr val="384653"/>
                </a:solidFill>
                <a:latin typeface="Barlow Bold" pitchFamily="34" charset="0"/>
                <a:ea typeface="Barlow Bold" pitchFamily="34" charset="-122"/>
                <a:cs typeface="Barlow Bold" pitchFamily="34" charset="-120"/>
              </a:rPr>
              <a:t>2</a:t>
            </a:r>
            <a:endParaRPr lang="en-US" sz="2350" dirty="0"/>
          </a:p>
        </p:txBody>
      </p:sp>
      <p:sp>
        <p:nvSpPr>
          <p:cNvPr id="13" name="Text 10"/>
          <p:cNvSpPr/>
          <p:nvPr/>
        </p:nvSpPr>
        <p:spPr>
          <a:xfrm>
            <a:off x="1919407" y="3987165"/>
            <a:ext cx="2494359" cy="311706"/>
          </a:xfrm>
          <a:prstGeom prst="rect">
            <a:avLst/>
          </a:prstGeom>
          <a:noFill/>
          <a:ln/>
        </p:spPr>
        <p:txBody>
          <a:bodyPr wrap="none" lIns="0" tIns="0" rIns="0" bIns="0" rtlCol="0" anchor="t"/>
          <a:lstStyle/>
          <a:p>
            <a:pPr algn="l" indent="0" marL="0">
              <a:lnSpc>
                <a:spcPts val="2450"/>
              </a:lnSpc>
              <a:buNone/>
            </a:pPr>
            <a:r>
              <a:rPr lang="en-US" sz="1950" b="1" dirty="0">
                <a:solidFill>
                  <a:srgbClr val="384653"/>
                </a:solidFill>
                <a:latin typeface="Barlow Bold" pitchFamily="34" charset="0"/>
                <a:ea typeface="Barlow Bold" pitchFamily="34" charset="-122"/>
                <a:cs typeface="Barlow Bold" pitchFamily="34" charset="-120"/>
              </a:rPr>
              <a:t>Lateral Movement</a:t>
            </a:r>
            <a:endParaRPr lang="en-US" sz="1950" dirty="0"/>
          </a:p>
        </p:txBody>
      </p:sp>
      <p:sp>
        <p:nvSpPr>
          <p:cNvPr id="14" name="Text 11"/>
          <p:cNvSpPr/>
          <p:nvPr/>
        </p:nvSpPr>
        <p:spPr>
          <a:xfrm>
            <a:off x="1919407" y="4412575"/>
            <a:ext cx="6466284" cy="606504"/>
          </a:xfrm>
          <a:prstGeom prst="rect">
            <a:avLst/>
          </a:prstGeom>
          <a:noFill/>
          <a:ln/>
        </p:spPr>
        <p:txBody>
          <a:bodyPr wrap="square" lIns="0" tIns="0" rIns="0" bIns="0" rtlCol="0" anchor="t"/>
          <a:lstStyle/>
          <a:p>
            <a:pPr algn="l" indent="0" marL="0">
              <a:lnSpc>
                <a:spcPts val="2350"/>
              </a:lnSpc>
              <a:buNone/>
            </a:pPr>
            <a:r>
              <a:rPr lang="en-US" sz="1450" dirty="0">
                <a:solidFill>
                  <a:srgbClr val="384653"/>
                </a:solidFill>
                <a:latin typeface="Montserrat" pitchFamily="34" charset="0"/>
                <a:ea typeface="Montserrat" pitchFamily="34" charset="-122"/>
                <a:cs typeface="Montserrat" pitchFamily="34" charset="-120"/>
              </a:rPr>
              <a:t>Once inside, they moved laterally to the payment processing network</a:t>
            </a:r>
            <a:endParaRPr lang="en-US" sz="1450" dirty="0"/>
          </a:p>
        </p:txBody>
      </p:sp>
      <p:sp>
        <p:nvSpPr>
          <p:cNvPr id="15" name="Shape 12"/>
          <p:cNvSpPr/>
          <p:nvPr/>
        </p:nvSpPr>
        <p:spPr>
          <a:xfrm>
            <a:off x="1161931" y="5599986"/>
            <a:ext cx="568643" cy="22860"/>
          </a:xfrm>
          <a:prstGeom prst="roundRect">
            <a:avLst>
              <a:gd name="adj" fmla="val 1243960"/>
            </a:avLst>
          </a:prstGeom>
          <a:solidFill>
            <a:srgbClr val="BACFDD"/>
          </a:solidFill>
          <a:ln/>
        </p:spPr>
      </p:sp>
      <p:sp>
        <p:nvSpPr>
          <p:cNvPr id="16" name="Shape 13"/>
          <p:cNvSpPr/>
          <p:nvPr/>
        </p:nvSpPr>
        <p:spPr>
          <a:xfrm>
            <a:off x="758309" y="5398175"/>
            <a:ext cx="426482" cy="426482"/>
          </a:xfrm>
          <a:prstGeom prst="roundRect">
            <a:avLst>
              <a:gd name="adj" fmla="val 66678"/>
            </a:avLst>
          </a:prstGeom>
          <a:solidFill>
            <a:srgbClr val="D4E9F7"/>
          </a:solidFill>
          <a:ln w="7620">
            <a:solidFill>
              <a:srgbClr val="BACFDD"/>
            </a:solidFill>
            <a:prstDash val="solid"/>
          </a:ln>
        </p:spPr>
      </p:sp>
      <p:sp>
        <p:nvSpPr>
          <p:cNvPr id="17" name="Text 14"/>
          <p:cNvSpPr/>
          <p:nvPr/>
        </p:nvSpPr>
        <p:spPr>
          <a:xfrm>
            <a:off x="821888" y="5424368"/>
            <a:ext cx="299323" cy="374094"/>
          </a:xfrm>
          <a:prstGeom prst="rect">
            <a:avLst/>
          </a:prstGeom>
          <a:noFill/>
          <a:ln/>
        </p:spPr>
        <p:txBody>
          <a:bodyPr wrap="none" lIns="0" tIns="0" rIns="0" bIns="0" rtlCol="0" anchor="t"/>
          <a:lstStyle/>
          <a:p>
            <a:pPr algn="ctr" indent="0" marL="0">
              <a:lnSpc>
                <a:spcPts val="2350"/>
              </a:lnSpc>
              <a:buNone/>
            </a:pPr>
            <a:r>
              <a:rPr lang="en-US" sz="2350" b="1" dirty="0">
                <a:solidFill>
                  <a:srgbClr val="384653"/>
                </a:solidFill>
                <a:latin typeface="Barlow Bold" pitchFamily="34" charset="0"/>
                <a:ea typeface="Barlow Bold" pitchFamily="34" charset="-122"/>
                <a:cs typeface="Barlow Bold" pitchFamily="34" charset="-120"/>
              </a:rPr>
              <a:t>3</a:t>
            </a:r>
            <a:endParaRPr lang="en-US" sz="2350" dirty="0"/>
          </a:p>
        </p:txBody>
      </p:sp>
      <p:sp>
        <p:nvSpPr>
          <p:cNvPr id="18" name="Text 15"/>
          <p:cNvSpPr/>
          <p:nvPr/>
        </p:nvSpPr>
        <p:spPr>
          <a:xfrm>
            <a:off x="1919407" y="5463302"/>
            <a:ext cx="2494359" cy="311706"/>
          </a:xfrm>
          <a:prstGeom prst="rect">
            <a:avLst/>
          </a:prstGeom>
          <a:noFill/>
          <a:ln/>
        </p:spPr>
        <p:txBody>
          <a:bodyPr wrap="none" lIns="0" tIns="0" rIns="0" bIns="0" rtlCol="0" anchor="t"/>
          <a:lstStyle/>
          <a:p>
            <a:pPr algn="l" indent="0" marL="0">
              <a:lnSpc>
                <a:spcPts val="2450"/>
              </a:lnSpc>
              <a:buNone/>
            </a:pPr>
            <a:r>
              <a:rPr lang="en-US" sz="1950" b="1" dirty="0">
                <a:solidFill>
                  <a:srgbClr val="384653"/>
                </a:solidFill>
                <a:latin typeface="Barlow Bold" pitchFamily="34" charset="0"/>
                <a:ea typeface="Barlow Bold" pitchFamily="34" charset="-122"/>
                <a:cs typeface="Barlow Bold" pitchFamily="34" charset="-120"/>
              </a:rPr>
              <a:t>Data Theft</a:t>
            </a:r>
            <a:endParaRPr lang="en-US" sz="1950" dirty="0"/>
          </a:p>
        </p:txBody>
      </p:sp>
      <p:sp>
        <p:nvSpPr>
          <p:cNvPr id="19" name="Text 16"/>
          <p:cNvSpPr/>
          <p:nvPr/>
        </p:nvSpPr>
        <p:spPr>
          <a:xfrm>
            <a:off x="1919407" y="5888712"/>
            <a:ext cx="6466284" cy="303252"/>
          </a:xfrm>
          <a:prstGeom prst="rect">
            <a:avLst/>
          </a:prstGeom>
          <a:noFill/>
          <a:ln/>
        </p:spPr>
        <p:txBody>
          <a:bodyPr wrap="none" lIns="0" tIns="0" rIns="0" bIns="0" rtlCol="0" anchor="t"/>
          <a:lstStyle/>
          <a:p>
            <a:pPr algn="l" indent="0" marL="0">
              <a:lnSpc>
                <a:spcPts val="2350"/>
              </a:lnSpc>
              <a:buNone/>
            </a:pPr>
            <a:r>
              <a:rPr lang="en-US" sz="1450" dirty="0">
                <a:solidFill>
                  <a:srgbClr val="384653"/>
                </a:solidFill>
                <a:latin typeface="Montserrat" pitchFamily="34" charset="0"/>
                <a:ea typeface="Montserrat" pitchFamily="34" charset="-122"/>
                <a:cs typeface="Montserrat" pitchFamily="34" charset="-120"/>
              </a:rPr>
              <a:t>Stole 40 million credit card numbers</a:t>
            </a:r>
            <a:endParaRPr lang="en-US" sz="1450" dirty="0"/>
          </a:p>
        </p:txBody>
      </p:sp>
      <p:sp>
        <p:nvSpPr>
          <p:cNvPr id="20" name="Text 17"/>
          <p:cNvSpPr/>
          <p:nvPr/>
        </p:nvSpPr>
        <p:spPr>
          <a:xfrm>
            <a:off x="758309" y="6405205"/>
            <a:ext cx="7627382" cy="909757"/>
          </a:xfrm>
          <a:prstGeom prst="rect">
            <a:avLst/>
          </a:prstGeom>
          <a:noFill/>
          <a:ln/>
        </p:spPr>
        <p:txBody>
          <a:bodyPr wrap="square" lIns="0" tIns="0" rIns="0" bIns="0" rtlCol="0" anchor="t"/>
          <a:lstStyle/>
          <a:p>
            <a:pPr algn="l" indent="0" marL="0">
              <a:lnSpc>
                <a:spcPts val="2350"/>
              </a:lnSpc>
              <a:buNone/>
            </a:pPr>
            <a:r>
              <a:rPr lang="en-US" sz="1450" dirty="0">
                <a:solidFill>
                  <a:srgbClr val="063E5F"/>
                </a:solidFill>
                <a:latin typeface="Montserrat" pitchFamily="34" charset="0"/>
                <a:ea typeface="Montserrat" pitchFamily="34" charset="-122"/>
                <a:cs typeface="Montserrat" pitchFamily="34" charset="-120"/>
              </a:rPr>
              <a:t>Key Lesson:</a:t>
            </a:r>
            <a:pPr algn="l" indent="0" marL="0">
              <a:lnSpc>
                <a:spcPts val="2350"/>
              </a:lnSpc>
              <a:buNone/>
            </a:pPr>
            <a:r>
              <a:rPr lang="en-US" sz="1450" dirty="0">
                <a:solidFill>
                  <a:srgbClr val="384653"/>
                </a:solidFill>
                <a:latin typeface="Montserrat" pitchFamily="34" charset="0"/>
                <a:ea typeface="Montserrat" pitchFamily="34" charset="-122"/>
                <a:cs typeface="Montserrat" pitchFamily="34" charset="-120"/>
              </a:rPr>
              <a:t> Network segmentation could have limited this breach by preventing the attackers from moving from the vendor network to the payment processing network.</a:t>
            </a:r>
            <a:endParaRPr lang="en-US" sz="145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760720" cy="8229600"/>
          </a:xfrm>
          <a:prstGeom prst="rect">
            <a:avLst/>
          </a:prstGeom>
        </p:spPr>
      </p:pic>
      <p:sp>
        <p:nvSpPr>
          <p:cNvPr id="3" name="Text 0"/>
          <p:cNvSpPr/>
          <p:nvPr/>
        </p:nvSpPr>
        <p:spPr>
          <a:xfrm>
            <a:off x="6244709" y="633651"/>
            <a:ext cx="7627382" cy="1247061"/>
          </a:xfrm>
          <a:prstGeom prst="rect">
            <a:avLst/>
          </a:prstGeom>
          <a:noFill/>
          <a:ln/>
        </p:spPr>
        <p:txBody>
          <a:bodyPr wrap="square" lIns="0" tIns="0" rIns="0" bIns="0" rtlCol="0" anchor="t"/>
          <a:lstStyle/>
          <a:p>
            <a:pPr algn="l" indent="0" marL="0">
              <a:lnSpc>
                <a:spcPts val="4900"/>
              </a:lnSpc>
              <a:buNone/>
            </a:pPr>
            <a:r>
              <a:rPr lang="en-US" sz="3900" b="1" dirty="0">
                <a:solidFill>
                  <a:srgbClr val="2E3C4E"/>
                </a:solidFill>
                <a:latin typeface="Barlow Bold" pitchFamily="34" charset="0"/>
                <a:ea typeface="Barlow Bold" pitchFamily="34" charset="-122"/>
                <a:cs typeface="Barlow Bold" pitchFamily="34" charset="-120"/>
              </a:rPr>
              <a:t>Real-World Case Study: The Dyn DNS Attack (2016)</a:t>
            </a:r>
            <a:endParaRPr lang="en-US" sz="3900" dirty="0"/>
          </a:p>
        </p:txBody>
      </p:sp>
      <p:sp>
        <p:nvSpPr>
          <p:cNvPr id="4" name="Text 1"/>
          <p:cNvSpPr/>
          <p:nvPr/>
        </p:nvSpPr>
        <p:spPr>
          <a:xfrm>
            <a:off x="6244709" y="2165033"/>
            <a:ext cx="7627382" cy="606504"/>
          </a:xfrm>
          <a:prstGeom prst="rect">
            <a:avLst/>
          </a:prstGeom>
          <a:noFill/>
          <a:ln/>
        </p:spPr>
        <p:txBody>
          <a:bodyPr wrap="square" lIns="0" tIns="0" rIns="0" bIns="0" rtlCol="0" anchor="t"/>
          <a:lstStyle/>
          <a:p>
            <a:pPr algn="l" indent="0" marL="0">
              <a:lnSpc>
                <a:spcPts val="2350"/>
              </a:lnSpc>
              <a:buNone/>
            </a:pPr>
            <a:r>
              <a:rPr lang="en-US" sz="1450" dirty="0">
                <a:solidFill>
                  <a:srgbClr val="384653"/>
                </a:solidFill>
                <a:latin typeface="Montserrat" pitchFamily="34" charset="0"/>
                <a:ea typeface="Montserrat" pitchFamily="34" charset="-122"/>
                <a:cs typeface="Montserrat" pitchFamily="34" charset="-120"/>
              </a:rPr>
              <a:t>A massive DDoS (Distributed Denial of Service) attack on DNS provider Dyn caused outages for major sites like Twitter, Netflix, and Reddit.</a:t>
            </a:r>
            <a:endParaRPr lang="en-US" sz="1450" dirty="0"/>
          </a:p>
        </p:txBody>
      </p:sp>
      <p:sp>
        <p:nvSpPr>
          <p:cNvPr id="5" name="Shape 2"/>
          <p:cNvSpPr/>
          <p:nvPr/>
        </p:nvSpPr>
        <p:spPr>
          <a:xfrm>
            <a:off x="6244709" y="2984778"/>
            <a:ext cx="189548" cy="1137404"/>
          </a:xfrm>
          <a:prstGeom prst="roundRect">
            <a:avLst>
              <a:gd name="adj" fmla="val 150025"/>
            </a:avLst>
          </a:prstGeom>
          <a:solidFill>
            <a:srgbClr val="D4E9F7"/>
          </a:solidFill>
          <a:ln w="7620">
            <a:solidFill>
              <a:srgbClr val="BACFDD"/>
            </a:solidFill>
            <a:prstDash val="solid"/>
          </a:ln>
        </p:spPr>
      </p:sp>
      <p:sp>
        <p:nvSpPr>
          <p:cNvPr id="6" name="Text 3"/>
          <p:cNvSpPr/>
          <p:nvPr/>
        </p:nvSpPr>
        <p:spPr>
          <a:xfrm>
            <a:off x="6623804" y="3174325"/>
            <a:ext cx="2494359" cy="311706"/>
          </a:xfrm>
          <a:prstGeom prst="rect">
            <a:avLst/>
          </a:prstGeom>
          <a:noFill/>
          <a:ln/>
        </p:spPr>
        <p:txBody>
          <a:bodyPr wrap="none" lIns="0" tIns="0" rIns="0" bIns="0" rtlCol="0" anchor="t"/>
          <a:lstStyle/>
          <a:p>
            <a:pPr algn="l" indent="0" marL="0">
              <a:lnSpc>
                <a:spcPts val="2450"/>
              </a:lnSpc>
              <a:buNone/>
            </a:pPr>
            <a:r>
              <a:rPr lang="en-US" sz="1950" b="1" dirty="0">
                <a:solidFill>
                  <a:srgbClr val="384653"/>
                </a:solidFill>
                <a:latin typeface="Barlow Bold" pitchFamily="34" charset="0"/>
                <a:ea typeface="Barlow Bold" pitchFamily="34" charset="-122"/>
                <a:cs typeface="Barlow Bold" pitchFamily="34" charset="-120"/>
              </a:rPr>
              <a:t>Attack Vector</a:t>
            </a:r>
            <a:endParaRPr lang="en-US" sz="1950" dirty="0"/>
          </a:p>
        </p:txBody>
      </p:sp>
      <p:sp>
        <p:nvSpPr>
          <p:cNvPr id="7" name="Text 4"/>
          <p:cNvSpPr/>
          <p:nvPr/>
        </p:nvSpPr>
        <p:spPr>
          <a:xfrm>
            <a:off x="6623804" y="3599736"/>
            <a:ext cx="7248287" cy="303252"/>
          </a:xfrm>
          <a:prstGeom prst="rect">
            <a:avLst/>
          </a:prstGeom>
          <a:noFill/>
          <a:ln/>
        </p:spPr>
        <p:txBody>
          <a:bodyPr wrap="none" lIns="0" tIns="0" rIns="0" bIns="0" rtlCol="0" anchor="t"/>
          <a:lstStyle/>
          <a:p>
            <a:pPr algn="l" indent="0" marL="0">
              <a:lnSpc>
                <a:spcPts val="2350"/>
              </a:lnSpc>
              <a:buNone/>
            </a:pPr>
            <a:r>
              <a:rPr lang="en-US" sz="1450" dirty="0">
                <a:solidFill>
                  <a:srgbClr val="384653"/>
                </a:solidFill>
                <a:latin typeface="Montserrat" pitchFamily="34" charset="0"/>
                <a:ea typeface="Montserrat" pitchFamily="34" charset="-122"/>
                <a:cs typeface="Montserrat" pitchFamily="34" charset="-120"/>
              </a:rPr>
              <a:t>The attackers used IoT devices infected with the Mirai malware</a:t>
            </a:r>
            <a:endParaRPr lang="en-US" sz="1450" dirty="0"/>
          </a:p>
        </p:txBody>
      </p:sp>
      <p:sp>
        <p:nvSpPr>
          <p:cNvPr id="8" name="Shape 5"/>
          <p:cNvSpPr/>
          <p:nvPr/>
        </p:nvSpPr>
        <p:spPr>
          <a:xfrm>
            <a:off x="6529030" y="4311729"/>
            <a:ext cx="189548" cy="1137404"/>
          </a:xfrm>
          <a:prstGeom prst="roundRect">
            <a:avLst>
              <a:gd name="adj" fmla="val 150025"/>
            </a:avLst>
          </a:prstGeom>
          <a:solidFill>
            <a:srgbClr val="D4E9F7"/>
          </a:solidFill>
          <a:ln w="7620">
            <a:solidFill>
              <a:srgbClr val="BACFDD"/>
            </a:solidFill>
            <a:prstDash val="solid"/>
          </a:ln>
        </p:spPr>
      </p:sp>
      <p:sp>
        <p:nvSpPr>
          <p:cNvPr id="9" name="Text 6"/>
          <p:cNvSpPr/>
          <p:nvPr/>
        </p:nvSpPr>
        <p:spPr>
          <a:xfrm>
            <a:off x="6908125" y="4501277"/>
            <a:ext cx="2494359" cy="311706"/>
          </a:xfrm>
          <a:prstGeom prst="rect">
            <a:avLst/>
          </a:prstGeom>
          <a:noFill/>
          <a:ln/>
        </p:spPr>
        <p:txBody>
          <a:bodyPr wrap="none" lIns="0" tIns="0" rIns="0" bIns="0" rtlCol="0" anchor="t"/>
          <a:lstStyle/>
          <a:p>
            <a:pPr algn="l" indent="0" marL="0">
              <a:lnSpc>
                <a:spcPts val="2450"/>
              </a:lnSpc>
              <a:buNone/>
            </a:pPr>
            <a:r>
              <a:rPr lang="en-US" sz="1950" b="1" dirty="0">
                <a:solidFill>
                  <a:srgbClr val="384653"/>
                </a:solidFill>
                <a:latin typeface="Barlow Bold" pitchFamily="34" charset="0"/>
                <a:ea typeface="Barlow Bold" pitchFamily="34" charset="-122"/>
                <a:cs typeface="Barlow Bold" pitchFamily="34" charset="-120"/>
              </a:rPr>
              <a:t>Attack Method</a:t>
            </a:r>
            <a:endParaRPr lang="en-US" sz="1950" dirty="0"/>
          </a:p>
        </p:txBody>
      </p:sp>
      <p:sp>
        <p:nvSpPr>
          <p:cNvPr id="10" name="Text 7"/>
          <p:cNvSpPr/>
          <p:nvPr/>
        </p:nvSpPr>
        <p:spPr>
          <a:xfrm>
            <a:off x="6908125" y="4926687"/>
            <a:ext cx="6963966" cy="303252"/>
          </a:xfrm>
          <a:prstGeom prst="rect">
            <a:avLst/>
          </a:prstGeom>
          <a:noFill/>
          <a:ln/>
        </p:spPr>
        <p:txBody>
          <a:bodyPr wrap="none" lIns="0" tIns="0" rIns="0" bIns="0" rtlCol="0" anchor="t"/>
          <a:lstStyle/>
          <a:p>
            <a:pPr algn="l" indent="0" marL="0">
              <a:lnSpc>
                <a:spcPts val="2350"/>
              </a:lnSpc>
              <a:buNone/>
            </a:pPr>
            <a:r>
              <a:rPr lang="en-US" sz="1450" dirty="0">
                <a:solidFill>
                  <a:srgbClr val="384653"/>
                </a:solidFill>
                <a:latin typeface="Montserrat" pitchFamily="34" charset="0"/>
                <a:ea typeface="Montserrat" pitchFamily="34" charset="-122"/>
                <a:cs typeface="Montserrat" pitchFamily="34" charset="-120"/>
              </a:rPr>
              <a:t>Infected devices flooded Dyn's servers with requests</a:t>
            </a:r>
            <a:endParaRPr lang="en-US" sz="1450" dirty="0"/>
          </a:p>
        </p:txBody>
      </p:sp>
      <p:sp>
        <p:nvSpPr>
          <p:cNvPr id="11" name="Shape 8"/>
          <p:cNvSpPr/>
          <p:nvPr/>
        </p:nvSpPr>
        <p:spPr>
          <a:xfrm>
            <a:off x="6813352" y="5638681"/>
            <a:ext cx="189548" cy="1137404"/>
          </a:xfrm>
          <a:prstGeom prst="roundRect">
            <a:avLst>
              <a:gd name="adj" fmla="val 150025"/>
            </a:avLst>
          </a:prstGeom>
          <a:solidFill>
            <a:srgbClr val="D4E9F7"/>
          </a:solidFill>
          <a:ln w="7620">
            <a:solidFill>
              <a:srgbClr val="BACFDD"/>
            </a:solidFill>
            <a:prstDash val="solid"/>
          </a:ln>
        </p:spPr>
      </p:sp>
      <p:sp>
        <p:nvSpPr>
          <p:cNvPr id="12" name="Text 9"/>
          <p:cNvSpPr/>
          <p:nvPr/>
        </p:nvSpPr>
        <p:spPr>
          <a:xfrm>
            <a:off x="7192447" y="5828228"/>
            <a:ext cx="2494359" cy="311706"/>
          </a:xfrm>
          <a:prstGeom prst="rect">
            <a:avLst/>
          </a:prstGeom>
          <a:noFill/>
          <a:ln/>
        </p:spPr>
        <p:txBody>
          <a:bodyPr wrap="none" lIns="0" tIns="0" rIns="0" bIns="0" rtlCol="0" anchor="t"/>
          <a:lstStyle/>
          <a:p>
            <a:pPr algn="l" indent="0" marL="0">
              <a:lnSpc>
                <a:spcPts val="2450"/>
              </a:lnSpc>
              <a:buNone/>
            </a:pPr>
            <a:r>
              <a:rPr lang="en-US" sz="1950" b="1" dirty="0">
                <a:solidFill>
                  <a:srgbClr val="384653"/>
                </a:solidFill>
                <a:latin typeface="Barlow Bold" pitchFamily="34" charset="0"/>
                <a:ea typeface="Barlow Bold" pitchFamily="34" charset="-122"/>
                <a:cs typeface="Barlow Bold" pitchFamily="34" charset="-120"/>
              </a:rPr>
              <a:t>Impact</a:t>
            </a:r>
            <a:endParaRPr lang="en-US" sz="1950" dirty="0"/>
          </a:p>
        </p:txBody>
      </p:sp>
      <p:sp>
        <p:nvSpPr>
          <p:cNvPr id="13" name="Text 10"/>
          <p:cNvSpPr/>
          <p:nvPr/>
        </p:nvSpPr>
        <p:spPr>
          <a:xfrm>
            <a:off x="7192447" y="6253639"/>
            <a:ext cx="6679644" cy="303252"/>
          </a:xfrm>
          <a:prstGeom prst="rect">
            <a:avLst/>
          </a:prstGeom>
          <a:noFill/>
          <a:ln/>
        </p:spPr>
        <p:txBody>
          <a:bodyPr wrap="none" lIns="0" tIns="0" rIns="0" bIns="0" rtlCol="0" anchor="t"/>
          <a:lstStyle/>
          <a:p>
            <a:pPr algn="l" indent="0" marL="0">
              <a:lnSpc>
                <a:spcPts val="2350"/>
              </a:lnSpc>
              <a:buNone/>
            </a:pPr>
            <a:r>
              <a:rPr lang="en-US" sz="1450" dirty="0">
                <a:solidFill>
                  <a:srgbClr val="384653"/>
                </a:solidFill>
                <a:latin typeface="Montserrat" pitchFamily="34" charset="0"/>
                <a:ea typeface="Montserrat" pitchFamily="34" charset="-122"/>
                <a:cs typeface="Montserrat" pitchFamily="34" charset="-120"/>
              </a:rPr>
              <a:t>Major internet platforms became inaccessible for hours</a:t>
            </a:r>
            <a:endParaRPr lang="en-US" sz="1450" dirty="0"/>
          </a:p>
        </p:txBody>
      </p:sp>
      <p:sp>
        <p:nvSpPr>
          <p:cNvPr id="14" name="Text 11"/>
          <p:cNvSpPr/>
          <p:nvPr/>
        </p:nvSpPr>
        <p:spPr>
          <a:xfrm>
            <a:off x="6244709" y="6989326"/>
            <a:ext cx="7627382" cy="606504"/>
          </a:xfrm>
          <a:prstGeom prst="rect">
            <a:avLst/>
          </a:prstGeom>
          <a:noFill/>
          <a:ln/>
        </p:spPr>
        <p:txBody>
          <a:bodyPr wrap="square" lIns="0" tIns="0" rIns="0" bIns="0" rtlCol="0" anchor="t"/>
          <a:lstStyle/>
          <a:p>
            <a:pPr algn="l" indent="0" marL="0">
              <a:lnSpc>
                <a:spcPts val="2350"/>
              </a:lnSpc>
              <a:buNone/>
            </a:pPr>
            <a:r>
              <a:rPr lang="en-US" sz="1450" dirty="0">
                <a:solidFill>
                  <a:srgbClr val="2589C9"/>
                </a:solidFill>
                <a:latin typeface="Montserrat" pitchFamily="34" charset="0"/>
                <a:ea typeface="Montserrat" pitchFamily="34" charset="-122"/>
                <a:cs typeface="Montserrat" pitchFamily="34" charset="-120"/>
              </a:rPr>
              <a:t>Key Lesson:</a:t>
            </a:r>
            <a:pPr algn="l" indent="0" marL="0">
              <a:lnSpc>
                <a:spcPts val="2350"/>
              </a:lnSpc>
              <a:buNone/>
            </a:pPr>
            <a:r>
              <a:rPr lang="en-US" sz="1450" dirty="0">
                <a:solidFill>
                  <a:srgbClr val="384653"/>
                </a:solidFill>
                <a:latin typeface="Montserrat" pitchFamily="34" charset="0"/>
                <a:ea typeface="Montserrat" pitchFamily="34" charset="-122"/>
                <a:cs typeface="Montserrat" pitchFamily="34" charset="-120"/>
              </a:rPr>
              <a:t> This demonstrated the dangers of unsecured IoT devices and the importance of resilient network infrastructure.</a:t>
            </a:r>
            <a:endParaRPr lang="en-US" sz="145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8869680" y="0"/>
            <a:ext cx="5760720" cy="8229600"/>
          </a:xfrm>
          <a:prstGeom prst="rect">
            <a:avLst/>
          </a:prstGeom>
        </p:spPr>
      </p:pic>
      <p:sp>
        <p:nvSpPr>
          <p:cNvPr id="3" name="Text 0"/>
          <p:cNvSpPr/>
          <p:nvPr/>
        </p:nvSpPr>
        <p:spPr>
          <a:xfrm>
            <a:off x="756880" y="522327"/>
            <a:ext cx="6497955" cy="622340"/>
          </a:xfrm>
          <a:prstGeom prst="rect">
            <a:avLst/>
          </a:prstGeom>
          <a:noFill/>
          <a:ln/>
        </p:spPr>
        <p:txBody>
          <a:bodyPr wrap="none" lIns="0" tIns="0" rIns="0" bIns="0" rtlCol="0" anchor="t"/>
          <a:lstStyle/>
          <a:p>
            <a:pPr algn="l" indent="0" marL="0">
              <a:lnSpc>
                <a:spcPts val="4900"/>
              </a:lnSpc>
              <a:buNone/>
            </a:pPr>
            <a:r>
              <a:rPr lang="en-US" sz="3900" b="1" dirty="0">
                <a:solidFill>
                  <a:srgbClr val="2E3C4E"/>
                </a:solidFill>
                <a:latin typeface="Barlow Bold" pitchFamily="34" charset="0"/>
                <a:ea typeface="Barlow Bold" pitchFamily="34" charset="-122"/>
                <a:cs typeface="Barlow Bold" pitchFamily="34" charset="-120"/>
              </a:rPr>
              <a:t>IP Addressing and Subnetting</a:t>
            </a:r>
            <a:endParaRPr lang="en-US" sz="3900" dirty="0"/>
          </a:p>
        </p:txBody>
      </p:sp>
      <p:sp>
        <p:nvSpPr>
          <p:cNvPr id="4" name="Text 1"/>
          <p:cNvSpPr/>
          <p:nvPr/>
        </p:nvSpPr>
        <p:spPr>
          <a:xfrm>
            <a:off x="756880" y="1428393"/>
            <a:ext cx="7630239" cy="605314"/>
          </a:xfrm>
          <a:prstGeom prst="rect">
            <a:avLst/>
          </a:prstGeom>
          <a:noFill/>
          <a:ln/>
        </p:spPr>
        <p:txBody>
          <a:bodyPr wrap="square" lIns="0" tIns="0" rIns="0" bIns="0" rtlCol="0" anchor="t"/>
          <a:lstStyle/>
          <a:p>
            <a:pPr algn="l" indent="0" marL="0">
              <a:lnSpc>
                <a:spcPts val="2350"/>
              </a:lnSpc>
              <a:buNone/>
            </a:pPr>
            <a:r>
              <a:rPr lang="en-US" sz="1450" dirty="0">
                <a:solidFill>
                  <a:srgbClr val="384653"/>
                </a:solidFill>
                <a:latin typeface="Montserrat" pitchFamily="34" charset="0"/>
                <a:ea typeface="Montserrat" pitchFamily="34" charset="-122"/>
                <a:cs typeface="Montserrat" pitchFamily="34" charset="-120"/>
              </a:rPr>
              <a:t>Every device on a network has an IP address. These addresses come in two main types:</a:t>
            </a:r>
            <a:endParaRPr lang="en-US" sz="1450" dirty="0"/>
          </a:p>
        </p:txBody>
      </p:sp>
      <p:sp>
        <p:nvSpPr>
          <p:cNvPr id="5" name="Text 2"/>
          <p:cNvSpPr/>
          <p:nvPr/>
        </p:nvSpPr>
        <p:spPr>
          <a:xfrm>
            <a:off x="756880" y="2435662"/>
            <a:ext cx="2489835" cy="311110"/>
          </a:xfrm>
          <a:prstGeom prst="rect">
            <a:avLst/>
          </a:prstGeom>
          <a:noFill/>
          <a:ln/>
        </p:spPr>
        <p:txBody>
          <a:bodyPr wrap="none" lIns="0" tIns="0" rIns="0" bIns="0" rtlCol="0" anchor="t"/>
          <a:lstStyle/>
          <a:p>
            <a:pPr algn="l" indent="0" marL="0">
              <a:lnSpc>
                <a:spcPts val="2450"/>
              </a:lnSpc>
              <a:buNone/>
            </a:pPr>
            <a:r>
              <a:rPr lang="en-US" sz="1950" b="1" dirty="0">
                <a:solidFill>
                  <a:srgbClr val="2E3C4E"/>
                </a:solidFill>
                <a:latin typeface="Barlow Bold" pitchFamily="34" charset="0"/>
                <a:ea typeface="Barlow Bold" pitchFamily="34" charset="-122"/>
                <a:cs typeface="Barlow Bold" pitchFamily="34" charset="-120"/>
              </a:rPr>
              <a:t>IPv4</a:t>
            </a:r>
            <a:endParaRPr lang="en-US" sz="1950" dirty="0"/>
          </a:p>
        </p:txBody>
      </p:sp>
      <p:sp>
        <p:nvSpPr>
          <p:cNvPr id="6" name="Text 3"/>
          <p:cNvSpPr/>
          <p:nvPr/>
        </p:nvSpPr>
        <p:spPr>
          <a:xfrm>
            <a:off x="756880" y="2935962"/>
            <a:ext cx="3584377" cy="302657"/>
          </a:xfrm>
          <a:prstGeom prst="rect">
            <a:avLst/>
          </a:prstGeom>
          <a:noFill/>
          <a:ln/>
        </p:spPr>
        <p:txBody>
          <a:bodyPr wrap="none" lIns="0" tIns="0" rIns="0" bIns="0" rtlCol="0" anchor="t"/>
          <a:lstStyle/>
          <a:p>
            <a:pPr algn="l" indent="0" marL="0">
              <a:lnSpc>
                <a:spcPts val="2350"/>
              </a:lnSpc>
              <a:buNone/>
            </a:pPr>
            <a:r>
              <a:rPr lang="en-US" sz="1450" dirty="0">
                <a:solidFill>
                  <a:srgbClr val="384653"/>
                </a:solidFill>
                <a:latin typeface="Montserrat" pitchFamily="34" charset="0"/>
                <a:ea typeface="Montserrat" pitchFamily="34" charset="-122"/>
                <a:cs typeface="Montserrat" pitchFamily="34" charset="-120"/>
              </a:rPr>
              <a:t>32-bit format, e.g., 192.168.1.1</a:t>
            </a:r>
            <a:endParaRPr lang="en-US" sz="1450" dirty="0"/>
          </a:p>
        </p:txBody>
      </p:sp>
      <p:sp>
        <p:nvSpPr>
          <p:cNvPr id="7" name="Text 4"/>
          <p:cNvSpPr/>
          <p:nvPr/>
        </p:nvSpPr>
        <p:spPr>
          <a:xfrm>
            <a:off x="756880" y="3408878"/>
            <a:ext cx="3584377" cy="605314"/>
          </a:xfrm>
          <a:prstGeom prst="rect">
            <a:avLst/>
          </a:prstGeom>
          <a:noFill/>
          <a:ln/>
        </p:spPr>
        <p:txBody>
          <a:bodyPr wrap="square" lIns="0" tIns="0" rIns="0" bIns="0" rtlCol="0" anchor="t"/>
          <a:lstStyle/>
          <a:p>
            <a:pPr algn="l" indent="0" marL="0">
              <a:lnSpc>
                <a:spcPts val="2350"/>
              </a:lnSpc>
              <a:buNone/>
            </a:pPr>
            <a:r>
              <a:rPr lang="en-US" sz="1450" dirty="0">
                <a:solidFill>
                  <a:srgbClr val="384653"/>
                </a:solidFill>
                <a:latin typeface="Montserrat" pitchFamily="34" charset="0"/>
                <a:ea typeface="Montserrat" pitchFamily="34" charset="-122"/>
                <a:cs typeface="Montserrat" pitchFamily="34" charset="-120"/>
              </a:rPr>
              <a:t>Limited address space (4.3 billion addresses)</a:t>
            </a:r>
            <a:endParaRPr lang="en-US" sz="1450" dirty="0"/>
          </a:p>
        </p:txBody>
      </p:sp>
      <p:sp>
        <p:nvSpPr>
          <p:cNvPr id="8" name="Text 5"/>
          <p:cNvSpPr/>
          <p:nvPr/>
        </p:nvSpPr>
        <p:spPr>
          <a:xfrm>
            <a:off x="4810363" y="2435662"/>
            <a:ext cx="2489835" cy="311110"/>
          </a:xfrm>
          <a:prstGeom prst="rect">
            <a:avLst/>
          </a:prstGeom>
          <a:noFill/>
          <a:ln/>
        </p:spPr>
        <p:txBody>
          <a:bodyPr wrap="none" lIns="0" tIns="0" rIns="0" bIns="0" rtlCol="0" anchor="t"/>
          <a:lstStyle/>
          <a:p>
            <a:pPr algn="l" indent="0" marL="0">
              <a:lnSpc>
                <a:spcPts val="2450"/>
              </a:lnSpc>
              <a:buNone/>
            </a:pPr>
            <a:r>
              <a:rPr lang="en-US" sz="1950" b="1" dirty="0">
                <a:solidFill>
                  <a:srgbClr val="2E3C4E"/>
                </a:solidFill>
                <a:latin typeface="Barlow Bold" pitchFamily="34" charset="0"/>
                <a:ea typeface="Barlow Bold" pitchFamily="34" charset="-122"/>
                <a:cs typeface="Barlow Bold" pitchFamily="34" charset="-120"/>
              </a:rPr>
              <a:t>IPv6</a:t>
            </a:r>
            <a:endParaRPr lang="en-US" sz="1950" dirty="0"/>
          </a:p>
        </p:txBody>
      </p:sp>
      <p:sp>
        <p:nvSpPr>
          <p:cNvPr id="9" name="Text 6"/>
          <p:cNvSpPr/>
          <p:nvPr/>
        </p:nvSpPr>
        <p:spPr>
          <a:xfrm>
            <a:off x="4810363" y="2935962"/>
            <a:ext cx="3584377" cy="605314"/>
          </a:xfrm>
          <a:prstGeom prst="rect">
            <a:avLst/>
          </a:prstGeom>
          <a:noFill/>
          <a:ln/>
        </p:spPr>
        <p:txBody>
          <a:bodyPr wrap="square" lIns="0" tIns="0" rIns="0" bIns="0" rtlCol="0" anchor="t"/>
          <a:lstStyle/>
          <a:p>
            <a:pPr algn="l" indent="0" marL="0">
              <a:lnSpc>
                <a:spcPts val="2350"/>
              </a:lnSpc>
              <a:buNone/>
            </a:pPr>
            <a:r>
              <a:rPr lang="en-US" sz="1450" dirty="0">
                <a:solidFill>
                  <a:srgbClr val="384653"/>
                </a:solidFill>
                <a:latin typeface="Montserrat" pitchFamily="34" charset="0"/>
                <a:ea typeface="Montserrat" pitchFamily="34" charset="-122"/>
                <a:cs typeface="Montserrat" pitchFamily="34" charset="-120"/>
              </a:rPr>
              <a:t>128-bit format, e.g., 2001:0db8:85a3::8a2e:0370:7334</a:t>
            </a:r>
            <a:endParaRPr lang="en-US" sz="1450" dirty="0"/>
          </a:p>
        </p:txBody>
      </p:sp>
      <p:sp>
        <p:nvSpPr>
          <p:cNvPr id="10" name="Text 7"/>
          <p:cNvSpPr/>
          <p:nvPr/>
        </p:nvSpPr>
        <p:spPr>
          <a:xfrm>
            <a:off x="4810363" y="3711535"/>
            <a:ext cx="3584377" cy="302657"/>
          </a:xfrm>
          <a:prstGeom prst="rect">
            <a:avLst/>
          </a:prstGeom>
          <a:noFill/>
          <a:ln/>
        </p:spPr>
        <p:txBody>
          <a:bodyPr wrap="none" lIns="0" tIns="0" rIns="0" bIns="0" rtlCol="0" anchor="t"/>
          <a:lstStyle/>
          <a:p>
            <a:pPr algn="l" indent="0" marL="0">
              <a:lnSpc>
                <a:spcPts val="2350"/>
              </a:lnSpc>
              <a:buNone/>
            </a:pPr>
            <a:r>
              <a:rPr lang="en-US" sz="1450" dirty="0">
                <a:solidFill>
                  <a:srgbClr val="384653"/>
                </a:solidFill>
                <a:latin typeface="Montserrat" pitchFamily="34" charset="0"/>
                <a:ea typeface="Montserrat" pitchFamily="34" charset="-122"/>
                <a:cs typeface="Montserrat" pitchFamily="34" charset="-120"/>
              </a:rPr>
              <a:t>Virtually unlimited address space</a:t>
            </a:r>
            <a:endParaRPr lang="en-US" sz="1450" dirty="0"/>
          </a:p>
        </p:txBody>
      </p:sp>
      <p:sp>
        <p:nvSpPr>
          <p:cNvPr id="11" name="Text 8"/>
          <p:cNvSpPr/>
          <p:nvPr/>
        </p:nvSpPr>
        <p:spPr>
          <a:xfrm>
            <a:off x="756880" y="4397216"/>
            <a:ext cx="7630239" cy="605314"/>
          </a:xfrm>
          <a:prstGeom prst="rect">
            <a:avLst/>
          </a:prstGeom>
          <a:noFill/>
          <a:ln/>
        </p:spPr>
        <p:txBody>
          <a:bodyPr wrap="square" lIns="0" tIns="0" rIns="0" bIns="0" rtlCol="0" anchor="t"/>
          <a:lstStyle/>
          <a:p>
            <a:pPr algn="l" indent="0" marL="0">
              <a:lnSpc>
                <a:spcPts val="2350"/>
              </a:lnSpc>
              <a:buNone/>
            </a:pPr>
            <a:r>
              <a:rPr lang="en-US" sz="1450" dirty="0">
                <a:solidFill>
                  <a:srgbClr val="384653"/>
                </a:solidFill>
                <a:latin typeface="Montserrat" pitchFamily="34" charset="0"/>
                <a:ea typeface="Montserrat" pitchFamily="34" charset="-122"/>
                <a:cs typeface="Montserrat" pitchFamily="34" charset="-120"/>
              </a:rPr>
              <a:t>Subnetting divides large networks into smaller, efficient sub-networks. This improves performance and security by isolating groups of devices.</a:t>
            </a:r>
            <a:endParaRPr lang="en-US" sz="1450" dirty="0"/>
          </a:p>
        </p:txBody>
      </p:sp>
      <p:sp>
        <p:nvSpPr>
          <p:cNvPr id="12" name="Shape 9"/>
          <p:cNvSpPr/>
          <p:nvPr/>
        </p:nvSpPr>
        <p:spPr>
          <a:xfrm>
            <a:off x="756880" y="5215295"/>
            <a:ext cx="7630239" cy="1151334"/>
          </a:xfrm>
          <a:prstGeom prst="roundRect">
            <a:avLst>
              <a:gd name="adj" fmla="val 24653"/>
            </a:avLst>
          </a:prstGeom>
          <a:solidFill>
            <a:srgbClr val="FFFFFF"/>
          </a:solidFill>
          <a:ln w="22860">
            <a:solidFill>
              <a:srgbClr val="BACFDD"/>
            </a:solidFill>
            <a:prstDash val="solid"/>
          </a:ln>
        </p:spPr>
      </p:sp>
      <p:sp>
        <p:nvSpPr>
          <p:cNvPr id="13" name="Text 10"/>
          <p:cNvSpPr/>
          <p:nvPr/>
        </p:nvSpPr>
        <p:spPr>
          <a:xfrm>
            <a:off x="968931" y="5427345"/>
            <a:ext cx="2489835" cy="311110"/>
          </a:xfrm>
          <a:prstGeom prst="rect">
            <a:avLst/>
          </a:prstGeom>
          <a:noFill/>
          <a:ln/>
        </p:spPr>
        <p:txBody>
          <a:bodyPr wrap="none" lIns="0" tIns="0" rIns="0" bIns="0" rtlCol="0" anchor="t"/>
          <a:lstStyle/>
          <a:p>
            <a:pPr algn="l" indent="0" marL="0">
              <a:lnSpc>
                <a:spcPts val="2450"/>
              </a:lnSpc>
              <a:buNone/>
            </a:pPr>
            <a:r>
              <a:rPr lang="en-US" sz="1950" b="1" dirty="0">
                <a:solidFill>
                  <a:srgbClr val="384653"/>
                </a:solidFill>
                <a:latin typeface="Barlow Bold" pitchFamily="34" charset="0"/>
                <a:ea typeface="Barlow Bold" pitchFamily="34" charset="-122"/>
                <a:cs typeface="Barlow Bold" pitchFamily="34" charset="-120"/>
              </a:rPr>
              <a:t>/24 Subnet</a:t>
            </a:r>
            <a:endParaRPr lang="en-US" sz="1950" dirty="0"/>
          </a:p>
        </p:txBody>
      </p:sp>
      <p:sp>
        <p:nvSpPr>
          <p:cNvPr id="14" name="Text 11"/>
          <p:cNvSpPr/>
          <p:nvPr/>
        </p:nvSpPr>
        <p:spPr>
          <a:xfrm>
            <a:off x="968931" y="5851922"/>
            <a:ext cx="7206139" cy="302657"/>
          </a:xfrm>
          <a:prstGeom prst="rect">
            <a:avLst/>
          </a:prstGeom>
          <a:noFill/>
          <a:ln/>
        </p:spPr>
        <p:txBody>
          <a:bodyPr wrap="none" lIns="0" tIns="0" rIns="0" bIns="0" rtlCol="0" anchor="t"/>
          <a:lstStyle/>
          <a:p>
            <a:pPr algn="l" indent="0" marL="0">
              <a:lnSpc>
                <a:spcPts val="2350"/>
              </a:lnSpc>
              <a:buNone/>
            </a:pPr>
            <a:r>
              <a:rPr lang="en-US" sz="1450" dirty="0">
                <a:solidFill>
                  <a:srgbClr val="384653"/>
                </a:solidFill>
                <a:latin typeface="Montserrat" pitchFamily="34" charset="0"/>
                <a:ea typeface="Montserrat" pitchFamily="34" charset="-122"/>
                <a:cs typeface="Montserrat" pitchFamily="34" charset="-120"/>
              </a:rPr>
              <a:t>256 addresses (common for small networks)</a:t>
            </a:r>
            <a:endParaRPr lang="en-US" sz="1450" dirty="0"/>
          </a:p>
        </p:txBody>
      </p:sp>
      <p:sp>
        <p:nvSpPr>
          <p:cNvPr id="15" name="Shape 12"/>
          <p:cNvSpPr/>
          <p:nvPr/>
        </p:nvSpPr>
        <p:spPr>
          <a:xfrm>
            <a:off x="756880" y="6555819"/>
            <a:ext cx="7630239" cy="1151334"/>
          </a:xfrm>
          <a:prstGeom prst="roundRect">
            <a:avLst>
              <a:gd name="adj" fmla="val 24653"/>
            </a:avLst>
          </a:prstGeom>
          <a:solidFill>
            <a:srgbClr val="FFFFFF"/>
          </a:solidFill>
          <a:ln w="22860">
            <a:solidFill>
              <a:srgbClr val="BACFDD"/>
            </a:solidFill>
            <a:prstDash val="solid"/>
          </a:ln>
        </p:spPr>
      </p:sp>
      <p:sp>
        <p:nvSpPr>
          <p:cNvPr id="16" name="Text 13"/>
          <p:cNvSpPr/>
          <p:nvPr/>
        </p:nvSpPr>
        <p:spPr>
          <a:xfrm>
            <a:off x="968931" y="6767870"/>
            <a:ext cx="2489835" cy="311110"/>
          </a:xfrm>
          <a:prstGeom prst="rect">
            <a:avLst/>
          </a:prstGeom>
          <a:noFill/>
          <a:ln/>
        </p:spPr>
        <p:txBody>
          <a:bodyPr wrap="none" lIns="0" tIns="0" rIns="0" bIns="0" rtlCol="0" anchor="t"/>
          <a:lstStyle/>
          <a:p>
            <a:pPr algn="l" indent="0" marL="0">
              <a:lnSpc>
                <a:spcPts val="2450"/>
              </a:lnSpc>
              <a:buNone/>
            </a:pPr>
            <a:r>
              <a:rPr lang="en-US" sz="1950" b="1" dirty="0">
                <a:solidFill>
                  <a:srgbClr val="384653"/>
                </a:solidFill>
                <a:latin typeface="Barlow Bold" pitchFamily="34" charset="0"/>
                <a:ea typeface="Barlow Bold" pitchFamily="34" charset="-122"/>
                <a:cs typeface="Barlow Bold" pitchFamily="34" charset="-120"/>
              </a:rPr>
              <a:t>/30 Subnet</a:t>
            </a:r>
            <a:endParaRPr lang="en-US" sz="1950" dirty="0"/>
          </a:p>
        </p:txBody>
      </p:sp>
      <p:sp>
        <p:nvSpPr>
          <p:cNvPr id="17" name="Text 14"/>
          <p:cNvSpPr/>
          <p:nvPr/>
        </p:nvSpPr>
        <p:spPr>
          <a:xfrm>
            <a:off x="968931" y="7192447"/>
            <a:ext cx="7206139" cy="302657"/>
          </a:xfrm>
          <a:prstGeom prst="rect">
            <a:avLst/>
          </a:prstGeom>
          <a:noFill/>
          <a:ln/>
        </p:spPr>
        <p:txBody>
          <a:bodyPr wrap="none" lIns="0" tIns="0" rIns="0" bIns="0" rtlCol="0" anchor="t"/>
          <a:lstStyle/>
          <a:p>
            <a:pPr algn="l" indent="0" marL="0">
              <a:lnSpc>
                <a:spcPts val="2350"/>
              </a:lnSpc>
              <a:buNone/>
            </a:pPr>
            <a:r>
              <a:rPr lang="en-US" sz="1450" dirty="0">
                <a:solidFill>
                  <a:srgbClr val="384653"/>
                </a:solidFill>
                <a:latin typeface="Montserrat" pitchFamily="34" charset="0"/>
                <a:ea typeface="Montserrat" pitchFamily="34" charset="-122"/>
                <a:cs typeface="Montserrat" pitchFamily="34" charset="-120"/>
              </a:rPr>
              <a:t>4 addresses (ideal for point-to-point connections)</a:t>
            </a:r>
            <a:endParaRPr lang="en-US" sz="145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spTree>
      <p:nvGrpSpPr>
        <p:cNvPr id="1" name=""/>
        <p:cNvGrpSpPr/>
        <p:nvPr/>
      </p:nvGrpSpPr>
      <p:grpSpPr>
        <a:xfrm>
          <a:off x="0" y="0"/>
          <a:ext cx="0" cy="0"/>
          <a:chOff x="0" y="0"/>
          <a:chExt cx="0" cy="0"/>
        </a:xfrm>
      </p:grpSpPr>
      <p:sp>
        <p:nvSpPr>
          <p:cNvPr id="2" name="Text 0"/>
          <p:cNvSpPr/>
          <p:nvPr/>
        </p:nvSpPr>
        <p:spPr>
          <a:xfrm>
            <a:off x="558165" y="383738"/>
            <a:ext cx="5347811" cy="459105"/>
          </a:xfrm>
          <a:prstGeom prst="rect">
            <a:avLst/>
          </a:prstGeom>
          <a:noFill/>
          <a:ln/>
        </p:spPr>
        <p:txBody>
          <a:bodyPr wrap="none" lIns="0" tIns="0" rIns="0" bIns="0" rtlCol="0" anchor="t"/>
          <a:lstStyle/>
          <a:p>
            <a:pPr algn="l" indent="0" marL="0">
              <a:lnSpc>
                <a:spcPts val="3600"/>
              </a:lnSpc>
              <a:buNone/>
            </a:pPr>
            <a:r>
              <a:rPr lang="en-US" sz="2850" b="1" dirty="0">
                <a:solidFill>
                  <a:srgbClr val="2E3C4E"/>
                </a:solidFill>
                <a:latin typeface="Barlow Bold" pitchFamily="34" charset="0"/>
                <a:ea typeface="Barlow Bold" pitchFamily="34" charset="-122"/>
                <a:cs typeface="Barlow Bold" pitchFamily="34" charset="-120"/>
              </a:rPr>
              <a:t>Visualizing Networking Concepts</a:t>
            </a:r>
            <a:endParaRPr lang="en-US" sz="2850" dirty="0"/>
          </a:p>
        </p:txBody>
      </p:sp>
      <p:pic>
        <p:nvPicPr>
          <p:cNvPr id="3" name="Image 0" descr="preencoded.png">    </p:cNvPr>
          <p:cNvPicPr>
            <a:picLocks noChangeAspect="1"/>
          </p:cNvPicPr>
          <p:nvPr/>
        </p:nvPicPr>
        <p:blipFill>
          <a:blip r:embed="rId1"/>
          <a:stretch>
            <a:fillRect/>
          </a:stretch>
        </p:blipFill>
        <p:spPr>
          <a:xfrm>
            <a:off x="558165" y="1121926"/>
            <a:ext cx="7040880" cy="4945380"/>
          </a:xfrm>
          <a:prstGeom prst="rect">
            <a:avLst/>
          </a:prstGeom>
        </p:spPr>
      </p:pic>
      <p:pic>
        <p:nvPicPr>
          <p:cNvPr id="4" name="Image 1" descr="preencoded.png">    </p:cNvPr>
          <p:cNvPicPr>
            <a:picLocks noChangeAspect="1"/>
          </p:cNvPicPr>
          <p:nvPr/>
        </p:nvPicPr>
        <p:blipFill>
          <a:blip r:embed="rId2"/>
          <a:stretch>
            <a:fillRect/>
          </a:stretch>
        </p:blipFill>
        <p:spPr>
          <a:xfrm>
            <a:off x="558165" y="6224230"/>
            <a:ext cx="348853" cy="348853"/>
          </a:xfrm>
          <a:prstGeom prst="rect">
            <a:avLst/>
          </a:prstGeom>
        </p:spPr>
      </p:pic>
      <p:sp>
        <p:nvSpPr>
          <p:cNvPr id="5" name="Text 1"/>
          <p:cNvSpPr/>
          <p:nvPr/>
        </p:nvSpPr>
        <p:spPr>
          <a:xfrm>
            <a:off x="1081445" y="6306979"/>
            <a:ext cx="1836301" cy="229433"/>
          </a:xfrm>
          <a:prstGeom prst="rect">
            <a:avLst/>
          </a:prstGeom>
          <a:noFill/>
          <a:ln/>
        </p:spPr>
        <p:txBody>
          <a:bodyPr wrap="none" lIns="0" tIns="0" rIns="0" bIns="0" rtlCol="0" anchor="t"/>
          <a:lstStyle/>
          <a:p>
            <a:pPr algn="l" indent="0" marL="0">
              <a:lnSpc>
                <a:spcPts val="1800"/>
              </a:lnSpc>
              <a:buNone/>
            </a:pPr>
            <a:r>
              <a:rPr lang="en-US" sz="1400" b="1" dirty="0">
                <a:solidFill>
                  <a:srgbClr val="384653"/>
                </a:solidFill>
                <a:latin typeface="Barlow Bold" pitchFamily="34" charset="0"/>
                <a:ea typeface="Barlow Bold" pitchFamily="34" charset="-122"/>
                <a:cs typeface="Barlow Bold" pitchFamily="34" charset="-120"/>
              </a:rPr>
              <a:t>TCP</a:t>
            </a:r>
            <a:endParaRPr lang="en-US" sz="1400" dirty="0"/>
          </a:p>
        </p:txBody>
      </p:sp>
      <p:sp>
        <p:nvSpPr>
          <p:cNvPr id="6" name="Text 2"/>
          <p:cNvSpPr/>
          <p:nvPr/>
        </p:nvSpPr>
        <p:spPr>
          <a:xfrm>
            <a:off x="1081445" y="6620113"/>
            <a:ext cx="3865126" cy="446484"/>
          </a:xfrm>
          <a:prstGeom prst="rect">
            <a:avLst/>
          </a:prstGeom>
          <a:noFill/>
          <a:ln/>
        </p:spPr>
        <p:txBody>
          <a:bodyPr wrap="square" lIns="0" tIns="0" rIns="0" bIns="0" rtlCol="0" anchor="t"/>
          <a:lstStyle/>
          <a:p>
            <a:pPr algn="l" indent="0" marL="0">
              <a:lnSpc>
                <a:spcPts val="1750"/>
              </a:lnSpc>
              <a:buNone/>
            </a:pPr>
            <a:r>
              <a:rPr lang="en-US" sz="1050" dirty="0">
                <a:solidFill>
                  <a:srgbClr val="384653"/>
                </a:solidFill>
                <a:latin typeface="Montserrat" pitchFamily="34" charset="0"/>
                <a:ea typeface="Montserrat" pitchFamily="34" charset="-122"/>
                <a:cs typeface="Montserrat" pitchFamily="34" charset="-120"/>
              </a:rPr>
              <a:t>A reliable mail carrier who checks that each letter was delivered</a:t>
            </a:r>
            <a:endParaRPr lang="en-US" sz="1050" dirty="0"/>
          </a:p>
        </p:txBody>
      </p:sp>
      <p:pic>
        <p:nvPicPr>
          <p:cNvPr id="7" name="Image 2" descr="preencoded.png">    </p:cNvPr>
          <p:cNvPicPr>
            <a:picLocks noChangeAspect="1"/>
          </p:cNvPicPr>
          <p:nvPr/>
        </p:nvPicPr>
        <p:blipFill>
          <a:blip r:embed="rId3"/>
          <a:stretch>
            <a:fillRect/>
          </a:stretch>
        </p:blipFill>
        <p:spPr>
          <a:xfrm>
            <a:off x="5120997" y="6224230"/>
            <a:ext cx="348853" cy="348853"/>
          </a:xfrm>
          <a:prstGeom prst="rect">
            <a:avLst/>
          </a:prstGeom>
        </p:spPr>
      </p:pic>
      <p:sp>
        <p:nvSpPr>
          <p:cNvPr id="8" name="Text 3"/>
          <p:cNvSpPr/>
          <p:nvPr/>
        </p:nvSpPr>
        <p:spPr>
          <a:xfrm>
            <a:off x="5644277" y="6306979"/>
            <a:ext cx="1836301" cy="229433"/>
          </a:xfrm>
          <a:prstGeom prst="rect">
            <a:avLst/>
          </a:prstGeom>
          <a:noFill/>
          <a:ln/>
        </p:spPr>
        <p:txBody>
          <a:bodyPr wrap="none" lIns="0" tIns="0" rIns="0" bIns="0" rtlCol="0" anchor="t"/>
          <a:lstStyle/>
          <a:p>
            <a:pPr algn="l" indent="0" marL="0">
              <a:lnSpc>
                <a:spcPts val="1800"/>
              </a:lnSpc>
              <a:buNone/>
            </a:pPr>
            <a:r>
              <a:rPr lang="en-US" sz="1400" b="1" dirty="0">
                <a:solidFill>
                  <a:srgbClr val="384653"/>
                </a:solidFill>
                <a:latin typeface="Barlow Bold" pitchFamily="34" charset="0"/>
                <a:ea typeface="Barlow Bold" pitchFamily="34" charset="-122"/>
                <a:cs typeface="Barlow Bold" pitchFamily="34" charset="-120"/>
              </a:rPr>
              <a:t>UDP</a:t>
            </a:r>
            <a:endParaRPr lang="en-US" sz="1400" dirty="0"/>
          </a:p>
        </p:txBody>
      </p:sp>
      <p:sp>
        <p:nvSpPr>
          <p:cNvPr id="9" name="Text 4"/>
          <p:cNvSpPr/>
          <p:nvPr/>
        </p:nvSpPr>
        <p:spPr>
          <a:xfrm>
            <a:off x="5644277" y="6620113"/>
            <a:ext cx="3865126" cy="223242"/>
          </a:xfrm>
          <a:prstGeom prst="rect">
            <a:avLst/>
          </a:prstGeom>
          <a:noFill/>
          <a:ln/>
        </p:spPr>
        <p:txBody>
          <a:bodyPr wrap="none" lIns="0" tIns="0" rIns="0" bIns="0" rtlCol="0" anchor="t"/>
          <a:lstStyle/>
          <a:p>
            <a:pPr algn="l" indent="0" marL="0">
              <a:lnSpc>
                <a:spcPts val="1750"/>
              </a:lnSpc>
              <a:buNone/>
            </a:pPr>
            <a:r>
              <a:rPr lang="en-US" sz="1050" dirty="0">
                <a:solidFill>
                  <a:srgbClr val="384653"/>
                </a:solidFill>
                <a:latin typeface="Montserrat" pitchFamily="34" charset="0"/>
                <a:ea typeface="Montserrat" pitchFamily="34" charset="-122"/>
                <a:cs typeface="Montserrat" pitchFamily="34" charset="-120"/>
              </a:rPr>
              <a:t>Like tossing a note across the room—faster but riskier</a:t>
            </a:r>
            <a:endParaRPr lang="en-US" sz="1050" dirty="0"/>
          </a:p>
        </p:txBody>
      </p:sp>
      <p:pic>
        <p:nvPicPr>
          <p:cNvPr id="10" name="Image 3" descr="preencoded.png">    </p:cNvPr>
          <p:cNvPicPr>
            <a:picLocks noChangeAspect="1"/>
          </p:cNvPicPr>
          <p:nvPr/>
        </p:nvPicPr>
        <p:blipFill>
          <a:blip r:embed="rId4"/>
          <a:stretch>
            <a:fillRect/>
          </a:stretch>
        </p:blipFill>
        <p:spPr>
          <a:xfrm>
            <a:off x="9683829" y="6224230"/>
            <a:ext cx="348853" cy="348853"/>
          </a:xfrm>
          <a:prstGeom prst="rect">
            <a:avLst/>
          </a:prstGeom>
        </p:spPr>
      </p:pic>
      <p:sp>
        <p:nvSpPr>
          <p:cNvPr id="11" name="Text 5"/>
          <p:cNvSpPr/>
          <p:nvPr/>
        </p:nvSpPr>
        <p:spPr>
          <a:xfrm>
            <a:off x="10207109" y="6306979"/>
            <a:ext cx="1836301" cy="229433"/>
          </a:xfrm>
          <a:prstGeom prst="rect">
            <a:avLst/>
          </a:prstGeom>
          <a:noFill/>
          <a:ln/>
        </p:spPr>
        <p:txBody>
          <a:bodyPr wrap="none" lIns="0" tIns="0" rIns="0" bIns="0" rtlCol="0" anchor="t"/>
          <a:lstStyle/>
          <a:p>
            <a:pPr algn="l" indent="0" marL="0">
              <a:lnSpc>
                <a:spcPts val="1800"/>
              </a:lnSpc>
              <a:buNone/>
            </a:pPr>
            <a:r>
              <a:rPr lang="en-US" sz="1400" b="1" dirty="0">
                <a:solidFill>
                  <a:srgbClr val="384653"/>
                </a:solidFill>
                <a:latin typeface="Barlow Bold" pitchFamily="34" charset="0"/>
                <a:ea typeface="Barlow Bold" pitchFamily="34" charset="-122"/>
                <a:cs typeface="Barlow Bold" pitchFamily="34" charset="-120"/>
              </a:rPr>
              <a:t>DNS</a:t>
            </a:r>
            <a:endParaRPr lang="en-US" sz="1400" dirty="0"/>
          </a:p>
        </p:txBody>
      </p:sp>
      <p:sp>
        <p:nvSpPr>
          <p:cNvPr id="12" name="Text 6"/>
          <p:cNvSpPr/>
          <p:nvPr/>
        </p:nvSpPr>
        <p:spPr>
          <a:xfrm>
            <a:off x="10207109" y="6620113"/>
            <a:ext cx="3865126" cy="446484"/>
          </a:xfrm>
          <a:prstGeom prst="rect">
            <a:avLst/>
          </a:prstGeom>
          <a:noFill/>
          <a:ln/>
        </p:spPr>
        <p:txBody>
          <a:bodyPr wrap="square" lIns="0" tIns="0" rIns="0" bIns="0" rtlCol="0" anchor="t"/>
          <a:lstStyle/>
          <a:p>
            <a:pPr algn="l" indent="0" marL="0">
              <a:lnSpc>
                <a:spcPts val="1750"/>
              </a:lnSpc>
              <a:buNone/>
            </a:pPr>
            <a:r>
              <a:rPr lang="en-US" sz="1050" dirty="0">
                <a:solidFill>
                  <a:srgbClr val="384653"/>
                </a:solidFill>
                <a:latin typeface="Montserrat" pitchFamily="34" charset="0"/>
                <a:ea typeface="Montserrat" pitchFamily="34" charset="-122"/>
                <a:cs typeface="Montserrat" pitchFamily="34" charset="-120"/>
              </a:rPr>
              <a:t>Your phone's contact list, translating names into numbers</a:t>
            </a:r>
            <a:endParaRPr lang="en-US" sz="1050" dirty="0"/>
          </a:p>
        </p:txBody>
      </p:sp>
      <p:pic>
        <p:nvPicPr>
          <p:cNvPr id="13" name="Image 4" descr="preencoded.png">    </p:cNvPr>
          <p:cNvPicPr>
            <a:picLocks noChangeAspect="1"/>
          </p:cNvPicPr>
          <p:nvPr/>
        </p:nvPicPr>
        <p:blipFill>
          <a:blip r:embed="rId5"/>
          <a:stretch>
            <a:fillRect/>
          </a:stretch>
        </p:blipFill>
        <p:spPr>
          <a:xfrm>
            <a:off x="558165" y="7345680"/>
            <a:ext cx="348853" cy="348853"/>
          </a:xfrm>
          <a:prstGeom prst="rect">
            <a:avLst/>
          </a:prstGeom>
        </p:spPr>
      </p:pic>
      <p:sp>
        <p:nvSpPr>
          <p:cNvPr id="14" name="Text 7"/>
          <p:cNvSpPr/>
          <p:nvPr/>
        </p:nvSpPr>
        <p:spPr>
          <a:xfrm>
            <a:off x="1081445" y="7428428"/>
            <a:ext cx="1836301" cy="229433"/>
          </a:xfrm>
          <a:prstGeom prst="rect">
            <a:avLst/>
          </a:prstGeom>
          <a:noFill/>
          <a:ln/>
        </p:spPr>
        <p:txBody>
          <a:bodyPr wrap="none" lIns="0" tIns="0" rIns="0" bIns="0" rtlCol="0" anchor="t"/>
          <a:lstStyle/>
          <a:p>
            <a:pPr algn="l" indent="0" marL="0">
              <a:lnSpc>
                <a:spcPts val="1800"/>
              </a:lnSpc>
              <a:buNone/>
            </a:pPr>
            <a:r>
              <a:rPr lang="en-US" sz="1400" b="1" dirty="0">
                <a:solidFill>
                  <a:srgbClr val="384653"/>
                </a:solidFill>
                <a:latin typeface="Barlow Bold" pitchFamily="34" charset="0"/>
                <a:ea typeface="Barlow Bold" pitchFamily="34" charset="-122"/>
                <a:cs typeface="Barlow Bold" pitchFamily="34" charset="-120"/>
              </a:rPr>
              <a:t>Firewalls</a:t>
            </a:r>
            <a:endParaRPr lang="en-US" sz="1400" dirty="0"/>
          </a:p>
        </p:txBody>
      </p:sp>
      <p:sp>
        <p:nvSpPr>
          <p:cNvPr id="15" name="Text 8"/>
          <p:cNvSpPr/>
          <p:nvPr/>
        </p:nvSpPr>
        <p:spPr>
          <a:xfrm>
            <a:off x="1081445" y="7741563"/>
            <a:ext cx="3865126" cy="223242"/>
          </a:xfrm>
          <a:prstGeom prst="rect">
            <a:avLst/>
          </a:prstGeom>
          <a:noFill/>
          <a:ln/>
        </p:spPr>
        <p:txBody>
          <a:bodyPr wrap="none" lIns="0" tIns="0" rIns="0" bIns="0" rtlCol="0" anchor="t"/>
          <a:lstStyle/>
          <a:p>
            <a:pPr algn="l" indent="0" marL="0">
              <a:lnSpc>
                <a:spcPts val="1750"/>
              </a:lnSpc>
              <a:buNone/>
            </a:pPr>
            <a:r>
              <a:rPr lang="en-US" sz="1050" dirty="0">
                <a:solidFill>
                  <a:srgbClr val="384653"/>
                </a:solidFill>
                <a:latin typeface="Montserrat" pitchFamily="34" charset="0"/>
                <a:ea typeface="Montserrat" pitchFamily="34" charset="-122"/>
                <a:cs typeface="Montserrat" pitchFamily="34" charset="-120"/>
              </a:rPr>
              <a:t>Security guards checking ID before letting someone in</a:t>
            </a:r>
            <a:endParaRPr lang="en-US" sz="1050" dirty="0"/>
          </a:p>
        </p:txBody>
      </p:sp>
      <p:pic>
        <p:nvPicPr>
          <p:cNvPr id="16" name="Image 5" descr="preencoded.png">    </p:cNvPr>
          <p:cNvPicPr>
            <a:picLocks noChangeAspect="1"/>
          </p:cNvPicPr>
          <p:nvPr/>
        </p:nvPicPr>
        <p:blipFill>
          <a:blip r:embed="rId6"/>
          <a:stretch>
            <a:fillRect/>
          </a:stretch>
        </p:blipFill>
        <p:spPr>
          <a:xfrm>
            <a:off x="5120997" y="7345680"/>
            <a:ext cx="348853" cy="348853"/>
          </a:xfrm>
          <a:prstGeom prst="rect">
            <a:avLst/>
          </a:prstGeom>
        </p:spPr>
      </p:pic>
      <p:sp>
        <p:nvSpPr>
          <p:cNvPr id="17" name="Text 9"/>
          <p:cNvSpPr/>
          <p:nvPr/>
        </p:nvSpPr>
        <p:spPr>
          <a:xfrm>
            <a:off x="5644277" y="7428428"/>
            <a:ext cx="1836301" cy="229433"/>
          </a:xfrm>
          <a:prstGeom prst="rect">
            <a:avLst/>
          </a:prstGeom>
          <a:noFill/>
          <a:ln/>
        </p:spPr>
        <p:txBody>
          <a:bodyPr wrap="none" lIns="0" tIns="0" rIns="0" bIns="0" rtlCol="0" anchor="t"/>
          <a:lstStyle/>
          <a:p>
            <a:pPr algn="l" indent="0" marL="0">
              <a:lnSpc>
                <a:spcPts val="1800"/>
              </a:lnSpc>
              <a:buNone/>
            </a:pPr>
            <a:r>
              <a:rPr lang="en-US" sz="1400" b="1" dirty="0">
                <a:solidFill>
                  <a:srgbClr val="384653"/>
                </a:solidFill>
                <a:latin typeface="Barlow Bold" pitchFamily="34" charset="0"/>
                <a:ea typeface="Barlow Bold" pitchFamily="34" charset="-122"/>
                <a:cs typeface="Barlow Bold" pitchFamily="34" charset="-120"/>
              </a:rPr>
              <a:t>VLANs</a:t>
            </a:r>
            <a:endParaRPr lang="en-US" sz="1400" dirty="0"/>
          </a:p>
        </p:txBody>
      </p:sp>
      <p:sp>
        <p:nvSpPr>
          <p:cNvPr id="18" name="Text 10"/>
          <p:cNvSpPr/>
          <p:nvPr/>
        </p:nvSpPr>
        <p:spPr>
          <a:xfrm>
            <a:off x="5644277" y="7741563"/>
            <a:ext cx="3865126" cy="446484"/>
          </a:xfrm>
          <a:prstGeom prst="rect">
            <a:avLst/>
          </a:prstGeom>
          <a:noFill/>
          <a:ln/>
        </p:spPr>
        <p:txBody>
          <a:bodyPr wrap="square" lIns="0" tIns="0" rIns="0" bIns="0" rtlCol="0" anchor="t"/>
          <a:lstStyle/>
          <a:p>
            <a:pPr algn="l" indent="0" marL="0">
              <a:lnSpc>
                <a:spcPts val="1750"/>
              </a:lnSpc>
              <a:buNone/>
            </a:pPr>
            <a:r>
              <a:rPr lang="en-US" sz="1050" dirty="0">
                <a:solidFill>
                  <a:srgbClr val="384653"/>
                </a:solidFill>
                <a:latin typeface="Montserrat" pitchFamily="34" charset="0"/>
                <a:ea typeface="Montserrat" pitchFamily="34" charset="-122"/>
                <a:cs typeface="Montserrat" pitchFamily="34" charset="-120"/>
              </a:rPr>
              <a:t>Private rooms within a building, restricting who can enter where</a:t>
            </a:r>
            <a:endParaRPr lang="en-US" sz="1050" dirty="0"/>
          </a:p>
        </p:txBody>
      </p:sp>
      <p:sp>
        <p:nvSpPr>
          <p:cNvPr id="19" name="Text 11"/>
          <p:cNvSpPr/>
          <p:nvPr/>
        </p:nvSpPr>
        <p:spPr>
          <a:xfrm>
            <a:off x="558165" y="8344972"/>
            <a:ext cx="13514070" cy="223242"/>
          </a:xfrm>
          <a:prstGeom prst="rect">
            <a:avLst/>
          </a:prstGeom>
          <a:noFill/>
          <a:ln/>
        </p:spPr>
        <p:txBody>
          <a:bodyPr wrap="none" lIns="0" tIns="0" rIns="0" bIns="0" rtlCol="0" anchor="t"/>
          <a:lstStyle/>
          <a:p>
            <a:pPr algn="l" indent="0" marL="0">
              <a:lnSpc>
                <a:spcPts val="1750"/>
              </a:lnSpc>
              <a:buNone/>
            </a:pPr>
            <a:r>
              <a:rPr lang="en-US" sz="1050" dirty="0">
                <a:solidFill>
                  <a:srgbClr val="384653"/>
                </a:solidFill>
                <a:latin typeface="Montserrat" pitchFamily="34" charset="0"/>
                <a:ea typeface="Montserrat" pitchFamily="34" charset="-122"/>
                <a:cs typeface="Montserrat" pitchFamily="34" charset="-120"/>
              </a:rPr>
              <a:t>These mental images help make technical concepts more relatable for beginners.</a:t>
            </a:r>
            <a:endParaRPr lang="en-US" sz="105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4">
    <p:spTree>
      <p:nvGrpSpPr>
        <p:cNvPr id="1" name=""/>
        <p:cNvGrpSpPr/>
        <p:nvPr/>
      </p:nvGrpSpPr>
      <p:grpSpPr>
        <a:xfrm>
          <a:off x="0" y="0"/>
          <a:ext cx="0" cy="0"/>
          <a:chOff x="0" y="0"/>
          <a:chExt cx="0" cy="0"/>
        </a:xfrm>
      </p:grpSpPr>
      <p:sp>
        <p:nvSpPr>
          <p:cNvPr id="2" name="Text 0"/>
          <p:cNvSpPr/>
          <p:nvPr/>
        </p:nvSpPr>
        <p:spPr>
          <a:xfrm>
            <a:off x="758309" y="1955363"/>
            <a:ext cx="10826591" cy="623530"/>
          </a:xfrm>
          <a:prstGeom prst="rect">
            <a:avLst/>
          </a:prstGeom>
          <a:noFill/>
          <a:ln/>
        </p:spPr>
        <p:txBody>
          <a:bodyPr wrap="none" lIns="0" tIns="0" rIns="0" bIns="0" rtlCol="0" anchor="t"/>
          <a:lstStyle/>
          <a:p>
            <a:pPr algn="l" indent="0" marL="0">
              <a:lnSpc>
                <a:spcPts val="4900"/>
              </a:lnSpc>
              <a:buNone/>
            </a:pPr>
            <a:r>
              <a:rPr lang="en-US" sz="3900" b="1" dirty="0">
                <a:solidFill>
                  <a:srgbClr val="2E3C4E"/>
                </a:solidFill>
                <a:latin typeface="Barlow Bold" pitchFamily="34" charset="0"/>
                <a:ea typeface="Barlow Bold" pitchFamily="34" charset="-122"/>
                <a:cs typeface="Barlow Bold" pitchFamily="34" charset="-120"/>
              </a:rPr>
              <a:t>Careers in Networking and Security Technologies</a:t>
            </a:r>
            <a:endParaRPr lang="en-US" sz="3900" dirty="0"/>
          </a:p>
        </p:txBody>
      </p:sp>
      <p:sp>
        <p:nvSpPr>
          <p:cNvPr id="3" name="Text 1"/>
          <p:cNvSpPr/>
          <p:nvPr/>
        </p:nvSpPr>
        <p:spPr>
          <a:xfrm>
            <a:off x="758309" y="2957989"/>
            <a:ext cx="13113782" cy="606504"/>
          </a:xfrm>
          <a:prstGeom prst="rect">
            <a:avLst/>
          </a:prstGeom>
          <a:noFill/>
          <a:ln/>
        </p:spPr>
        <p:txBody>
          <a:bodyPr wrap="square" lIns="0" tIns="0" rIns="0" bIns="0" rtlCol="0" anchor="t"/>
          <a:lstStyle/>
          <a:p>
            <a:pPr algn="l" indent="0" marL="0">
              <a:lnSpc>
                <a:spcPts val="2350"/>
              </a:lnSpc>
              <a:buNone/>
            </a:pPr>
            <a:r>
              <a:rPr lang="en-US" sz="1450" dirty="0">
                <a:solidFill>
                  <a:srgbClr val="384653"/>
                </a:solidFill>
                <a:latin typeface="Montserrat" pitchFamily="34" charset="0"/>
                <a:ea typeface="Montserrat" pitchFamily="34" charset="-122"/>
                <a:cs typeface="Montserrat" pitchFamily="34" charset="-120"/>
              </a:rPr>
              <a:t>If you're interested in defending digital infrastructure, networking knowledge is essential. Many cybersecurity roles are deeply tied to networking:</a:t>
            </a:r>
            <a:endParaRPr lang="en-US" sz="1450" dirty="0"/>
          </a:p>
        </p:txBody>
      </p:sp>
      <p:sp>
        <p:nvSpPr>
          <p:cNvPr id="4" name="Shape 2"/>
          <p:cNvSpPr/>
          <p:nvPr/>
        </p:nvSpPr>
        <p:spPr>
          <a:xfrm>
            <a:off x="758309" y="3777734"/>
            <a:ext cx="4244816" cy="1153478"/>
          </a:xfrm>
          <a:prstGeom prst="roundRect">
            <a:avLst>
              <a:gd name="adj" fmla="val 9513"/>
            </a:avLst>
          </a:prstGeom>
          <a:solidFill>
            <a:srgbClr val="FFFFFF"/>
          </a:solidFill>
          <a:ln w="22860">
            <a:solidFill>
              <a:srgbClr val="BACFDD"/>
            </a:solidFill>
            <a:prstDash val="solid"/>
          </a:ln>
        </p:spPr>
      </p:sp>
      <p:pic>
        <p:nvPicPr>
          <p:cNvPr id="5" name="Image 0" descr="preencoded.png">    </p:cNvPr>
          <p:cNvPicPr>
            <a:picLocks noChangeAspect="1"/>
          </p:cNvPicPr>
          <p:nvPr/>
        </p:nvPicPr>
        <p:blipFill>
          <a:blip r:embed="rId1"/>
          <a:stretch>
            <a:fillRect/>
          </a:stretch>
        </p:blipFill>
        <p:spPr>
          <a:xfrm>
            <a:off x="735449" y="3777734"/>
            <a:ext cx="91440" cy="1153478"/>
          </a:xfrm>
          <a:prstGeom prst="rect">
            <a:avLst/>
          </a:prstGeom>
        </p:spPr>
      </p:pic>
      <p:sp>
        <p:nvSpPr>
          <p:cNvPr id="6" name="Text 3"/>
          <p:cNvSpPr/>
          <p:nvPr/>
        </p:nvSpPr>
        <p:spPr>
          <a:xfrm>
            <a:off x="1039297" y="3990142"/>
            <a:ext cx="2813804" cy="311706"/>
          </a:xfrm>
          <a:prstGeom prst="rect">
            <a:avLst/>
          </a:prstGeom>
          <a:noFill/>
          <a:ln/>
        </p:spPr>
        <p:txBody>
          <a:bodyPr wrap="none" lIns="0" tIns="0" rIns="0" bIns="0" rtlCol="0" anchor="t"/>
          <a:lstStyle/>
          <a:p>
            <a:pPr algn="l" indent="0" marL="0">
              <a:lnSpc>
                <a:spcPts val="2450"/>
              </a:lnSpc>
              <a:buNone/>
            </a:pPr>
            <a:r>
              <a:rPr lang="en-US" sz="1950" b="1" dirty="0">
                <a:solidFill>
                  <a:srgbClr val="384653"/>
                </a:solidFill>
                <a:latin typeface="Barlow Bold" pitchFamily="34" charset="0"/>
                <a:ea typeface="Barlow Bold" pitchFamily="34" charset="-122"/>
                <a:cs typeface="Barlow Bold" pitchFamily="34" charset="-120"/>
              </a:rPr>
              <a:t>Network Security Analyst</a:t>
            </a:r>
            <a:endParaRPr lang="en-US" sz="1950" dirty="0"/>
          </a:p>
        </p:txBody>
      </p:sp>
      <p:sp>
        <p:nvSpPr>
          <p:cNvPr id="7" name="Text 4"/>
          <p:cNvSpPr/>
          <p:nvPr/>
        </p:nvSpPr>
        <p:spPr>
          <a:xfrm>
            <a:off x="1039297" y="4415552"/>
            <a:ext cx="3751421" cy="303252"/>
          </a:xfrm>
          <a:prstGeom prst="rect">
            <a:avLst/>
          </a:prstGeom>
          <a:noFill/>
          <a:ln/>
        </p:spPr>
        <p:txBody>
          <a:bodyPr wrap="none" lIns="0" tIns="0" rIns="0" bIns="0" rtlCol="0" anchor="t"/>
          <a:lstStyle/>
          <a:p>
            <a:pPr algn="l" indent="0" marL="0">
              <a:lnSpc>
                <a:spcPts val="2350"/>
              </a:lnSpc>
              <a:buNone/>
            </a:pPr>
            <a:r>
              <a:rPr lang="en-US" sz="1450" dirty="0">
                <a:solidFill>
                  <a:srgbClr val="384653"/>
                </a:solidFill>
                <a:latin typeface="Montserrat" pitchFamily="34" charset="0"/>
                <a:ea typeface="Montserrat" pitchFamily="34" charset="-122"/>
                <a:cs typeface="Montserrat" pitchFamily="34" charset="-120"/>
              </a:rPr>
              <a:t>Monitors and defends network activity</a:t>
            </a:r>
            <a:endParaRPr lang="en-US" sz="1450" dirty="0"/>
          </a:p>
        </p:txBody>
      </p:sp>
      <p:sp>
        <p:nvSpPr>
          <p:cNvPr id="8" name="Shape 5"/>
          <p:cNvSpPr/>
          <p:nvPr/>
        </p:nvSpPr>
        <p:spPr>
          <a:xfrm>
            <a:off x="5192673" y="3777734"/>
            <a:ext cx="4244935" cy="1153478"/>
          </a:xfrm>
          <a:prstGeom prst="roundRect">
            <a:avLst>
              <a:gd name="adj" fmla="val 9513"/>
            </a:avLst>
          </a:prstGeom>
          <a:solidFill>
            <a:srgbClr val="FFFFFF"/>
          </a:solidFill>
          <a:ln w="22860">
            <a:solidFill>
              <a:srgbClr val="BACFDD"/>
            </a:solidFill>
            <a:prstDash val="solid"/>
          </a:ln>
        </p:spPr>
      </p:sp>
      <p:pic>
        <p:nvPicPr>
          <p:cNvPr id="9" name="Image 1" descr="preencoded.png">    </p:cNvPr>
          <p:cNvPicPr>
            <a:picLocks noChangeAspect="1"/>
          </p:cNvPicPr>
          <p:nvPr/>
        </p:nvPicPr>
        <p:blipFill>
          <a:blip r:embed="rId2"/>
          <a:stretch>
            <a:fillRect/>
          </a:stretch>
        </p:blipFill>
        <p:spPr>
          <a:xfrm>
            <a:off x="5169813" y="3777734"/>
            <a:ext cx="91440" cy="1153478"/>
          </a:xfrm>
          <a:prstGeom prst="rect">
            <a:avLst/>
          </a:prstGeom>
        </p:spPr>
      </p:pic>
      <p:sp>
        <p:nvSpPr>
          <p:cNvPr id="10" name="Text 6"/>
          <p:cNvSpPr/>
          <p:nvPr/>
        </p:nvSpPr>
        <p:spPr>
          <a:xfrm>
            <a:off x="5473660" y="3990142"/>
            <a:ext cx="2494359" cy="311706"/>
          </a:xfrm>
          <a:prstGeom prst="rect">
            <a:avLst/>
          </a:prstGeom>
          <a:noFill/>
          <a:ln/>
        </p:spPr>
        <p:txBody>
          <a:bodyPr wrap="none" lIns="0" tIns="0" rIns="0" bIns="0" rtlCol="0" anchor="t"/>
          <a:lstStyle/>
          <a:p>
            <a:pPr algn="l" indent="0" marL="0">
              <a:lnSpc>
                <a:spcPts val="2450"/>
              </a:lnSpc>
              <a:buNone/>
            </a:pPr>
            <a:r>
              <a:rPr lang="en-US" sz="1950" b="1" dirty="0">
                <a:solidFill>
                  <a:srgbClr val="384653"/>
                </a:solidFill>
                <a:latin typeface="Barlow Bold" pitchFamily="34" charset="0"/>
                <a:ea typeface="Barlow Bold" pitchFamily="34" charset="-122"/>
                <a:cs typeface="Barlow Bold" pitchFamily="34" charset="-120"/>
              </a:rPr>
              <a:t>Firewall Administrator</a:t>
            </a:r>
            <a:endParaRPr lang="en-US" sz="1950" dirty="0"/>
          </a:p>
        </p:txBody>
      </p:sp>
      <p:sp>
        <p:nvSpPr>
          <p:cNvPr id="11" name="Text 7"/>
          <p:cNvSpPr/>
          <p:nvPr/>
        </p:nvSpPr>
        <p:spPr>
          <a:xfrm>
            <a:off x="5473660" y="4415552"/>
            <a:ext cx="3751540" cy="303252"/>
          </a:xfrm>
          <a:prstGeom prst="rect">
            <a:avLst/>
          </a:prstGeom>
          <a:noFill/>
          <a:ln/>
        </p:spPr>
        <p:txBody>
          <a:bodyPr wrap="none" lIns="0" tIns="0" rIns="0" bIns="0" rtlCol="0" anchor="t"/>
          <a:lstStyle/>
          <a:p>
            <a:pPr algn="l" indent="0" marL="0">
              <a:lnSpc>
                <a:spcPts val="2350"/>
              </a:lnSpc>
              <a:buNone/>
            </a:pPr>
            <a:r>
              <a:rPr lang="en-US" sz="1450" dirty="0">
                <a:solidFill>
                  <a:srgbClr val="384653"/>
                </a:solidFill>
                <a:latin typeface="Montserrat" pitchFamily="34" charset="0"/>
                <a:ea typeface="Montserrat" pitchFamily="34" charset="-122"/>
                <a:cs typeface="Montserrat" pitchFamily="34" charset="-120"/>
              </a:rPr>
              <a:t>Designs and manages firewall rules</a:t>
            </a:r>
            <a:endParaRPr lang="en-US" sz="1450" dirty="0"/>
          </a:p>
        </p:txBody>
      </p:sp>
      <p:sp>
        <p:nvSpPr>
          <p:cNvPr id="12" name="Shape 8"/>
          <p:cNvSpPr/>
          <p:nvPr/>
        </p:nvSpPr>
        <p:spPr>
          <a:xfrm>
            <a:off x="9627156" y="3777734"/>
            <a:ext cx="4244816" cy="1153478"/>
          </a:xfrm>
          <a:prstGeom prst="roundRect">
            <a:avLst>
              <a:gd name="adj" fmla="val 9513"/>
            </a:avLst>
          </a:prstGeom>
          <a:solidFill>
            <a:srgbClr val="FFFFFF"/>
          </a:solidFill>
          <a:ln w="22860">
            <a:solidFill>
              <a:srgbClr val="BACFDD"/>
            </a:solidFill>
            <a:prstDash val="solid"/>
          </a:ln>
        </p:spPr>
      </p:sp>
      <p:pic>
        <p:nvPicPr>
          <p:cNvPr id="13" name="Image 2" descr="preencoded.png">    </p:cNvPr>
          <p:cNvPicPr>
            <a:picLocks noChangeAspect="1"/>
          </p:cNvPicPr>
          <p:nvPr/>
        </p:nvPicPr>
        <p:blipFill>
          <a:blip r:embed="rId3"/>
          <a:stretch>
            <a:fillRect/>
          </a:stretch>
        </p:blipFill>
        <p:spPr>
          <a:xfrm>
            <a:off x="9604296" y="3777734"/>
            <a:ext cx="91440" cy="1153478"/>
          </a:xfrm>
          <a:prstGeom prst="rect">
            <a:avLst/>
          </a:prstGeom>
        </p:spPr>
      </p:pic>
      <p:sp>
        <p:nvSpPr>
          <p:cNvPr id="14" name="Text 9"/>
          <p:cNvSpPr/>
          <p:nvPr/>
        </p:nvSpPr>
        <p:spPr>
          <a:xfrm>
            <a:off x="9908143" y="3990142"/>
            <a:ext cx="3589020" cy="311706"/>
          </a:xfrm>
          <a:prstGeom prst="rect">
            <a:avLst/>
          </a:prstGeom>
          <a:noFill/>
          <a:ln/>
        </p:spPr>
        <p:txBody>
          <a:bodyPr wrap="none" lIns="0" tIns="0" rIns="0" bIns="0" rtlCol="0" anchor="t"/>
          <a:lstStyle/>
          <a:p>
            <a:pPr algn="l" indent="0" marL="0">
              <a:lnSpc>
                <a:spcPts val="2450"/>
              </a:lnSpc>
              <a:buNone/>
            </a:pPr>
            <a:r>
              <a:rPr lang="en-US" sz="1950" b="1" dirty="0">
                <a:solidFill>
                  <a:srgbClr val="384653"/>
                </a:solidFill>
                <a:latin typeface="Barlow Bold" pitchFamily="34" charset="0"/>
                <a:ea typeface="Barlow Bold" pitchFamily="34" charset="-122"/>
                <a:cs typeface="Barlow Bold" pitchFamily="34" charset="-120"/>
              </a:rPr>
              <a:t>Infrastructure Security Engineer</a:t>
            </a:r>
            <a:endParaRPr lang="en-US" sz="1950" dirty="0"/>
          </a:p>
        </p:txBody>
      </p:sp>
      <p:sp>
        <p:nvSpPr>
          <p:cNvPr id="15" name="Text 10"/>
          <p:cNvSpPr/>
          <p:nvPr/>
        </p:nvSpPr>
        <p:spPr>
          <a:xfrm>
            <a:off x="9908143" y="4415552"/>
            <a:ext cx="3751421" cy="303252"/>
          </a:xfrm>
          <a:prstGeom prst="rect">
            <a:avLst/>
          </a:prstGeom>
          <a:noFill/>
          <a:ln/>
        </p:spPr>
        <p:txBody>
          <a:bodyPr wrap="none" lIns="0" tIns="0" rIns="0" bIns="0" rtlCol="0" anchor="t"/>
          <a:lstStyle/>
          <a:p>
            <a:pPr algn="l" indent="0" marL="0">
              <a:lnSpc>
                <a:spcPts val="2350"/>
              </a:lnSpc>
              <a:buNone/>
            </a:pPr>
            <a:r>
              <a:rPr lang="en-US" sz="1450" dirty="0">
                <a:solidFill>
                  <a:srgbClr val="384653"/>
                </a:solidFill>
                <a:latin typeface="Montserrat" pitchFamily="34" charset="0"/>
                <a:ea typeface="Montserrat" pitchFamily="34" charset="-122"/>
                <a:cs typeface="Montserrat" pitchFamily="34" charset="-120"/>
              </a:rPr>
              <a:t>Builds secure network environments</a:t>
            </a:r>
            <a:endParaRPr lang="en-US" sz="1450" dirty="0"/>
          </a:p>
        </p:txBody>
      </p:sp>
      <p:sp>
        <p:nvSpPr>
          <p:cNvPr id="16" name="Shape 11"/>
          <p:cNvSpPr/>
          <p:nvPr/>
        </p:nvSpPr>
        <p:spPr>
          <a:xfrm>
            <a:off x="758309" y="5120759"/>
            <a:ext cx="6461998" cy="1153478"/>
          </a:xfrm>
          <a:prstGeom prst="roundRect">
            <a:avLst>
              <a:gd name="adj" fmla="val 9513"/>
            </a:avLst>
          </a:prstGeom>
          <a:solidFill>
            <a:srgbClr val="FFFFFF"/>
          </a:solidFill>
          <a:ln w="22860">
            <a:solidFill>
              <a:srgbClr val="BACFDD"/>
            </a:solidFill>
            <a:prstDash val="solid"/>
          </a:ln>
        </p:spPr>
      </p:sp>
      <p:pic>
        <p:nvPicPr>
          <p:cNvPr id="17" name="Image 3" descr="preencoded.png">    </p:cNvPr>
          <p:cNvPicPr>
            <a:picLocks noChangeAspect="1"/>
          </p:cNvPicPr>
          <p:nvPr/>
        </p:nvPicPr>
        <p:blipFill>
          <a:blip r:embed="rId4"/>
          <a:stretch>
            <a:fillRect/>
          </a:stretch>
        </p:blipFill>
        <p:spPr>
          <a:xfrm>
            <a:off x="735449" y="5120759"/>
            <a:ext cx="91440" cy="1153478"/>
          </a:xfrm>
          <a:prstGeom prst="rect">
            <a:avLst/>
          </a:prstGeom>
        </p:spPr>
      </p:pic>
      <p:sp>
        <p:nvSpPr>
          <p:cNvPr id="18" name="Text 12"/>
          <p:cNvSpPr/>
          <p:nvPr/>
        </p:nvSpPr>
        <p:spPr>
          <a:xfrm>
            <a:off x="1039297" y="5333167"/>
            <a:ext cx="2494359" cy="311706"/>
          </a:xfrm>
          <a:prstGeom prst="rect">
            <a:avLst/>
          </a:prstGeom>
          <a:noFill/>
          <a:ln/>
        </p:spPr>
        <p:txBody>
          <a:bodyPr wrap="none" lIns="0" tIns="0" rIns="0" bIns="0" rtlCol="0" anchor="t"/>
          <a:lstStyle/>
          <a:p>
            <a:pPr algn="l" indent="0" marL="0">
              <a:lnSpc>
                <a:spcPts val="2450"/>
              </a:lnSpc>
              <a:buNone/>
            </a:pPr>
            <a:r>
              <a:rPr lang="en-US" sz="1950" b="1" dirty="0">
                <a:solidFill>
                  <a:srgbClr val="384653"/>
                </a:solidFill>
                <a:latin typeface="Barlow Bold" pitchFamily="34" charset="0"/>
                <a:ea typeface="Barlow Bold" pitchFamily="34" charset="-122"/>
                <a:cs typeface="Barlow Bold" pitchFamily="34" charset="-120"/>
              </a:rPr>
              <a:t>SOC Analyst</a:t>
            </a:r>
            <a:endParaRPr lang="en-US" sz="1950" dirty="0"/>
          </a:p>
        </p:txBody>
      </p:sp>
      <p:sp>
        <p:nvSpPr>
          <p:cNvPr id="19" name="Text 13"/>
          <p:cNvSpPr/>
          <p:nvPr/>
        </p:nvSpPr>
        <p:spPr>
          <a:xfrm>
            <a:off x="1039297" y="5758577"/>
            <a:ext cx="5968603" cy="303252"/>
          </a:xfrm>
          <a:prstGeom prst="rect">
            <a:avLst/>
          </a:prstGeom>
          <a:noFill/>
          <a:ln/>
        </p:spPr>
        <p:txBody>
          <a:bodyPr wrap="none" lIns="0" tIns="0" rIns="0" bIns="0" rtlCol="0" anchor="t"/>
          <a:lstStyle/>
          <a:p>
            <a:pPr algn="l" indent="0" marL="0">
              <a:lnSpc>
                <a:spcPts val="2350"/>
              </a:lnSpc>
              <a:buNone/>
            </a:pPr>
            <a:r>
              <a:rPr lang="en-US" sz="1450" dirty="0">
                <a:solidFill>
                  <a:srgbClr val="384653"/>
                </a:solidFill>
                <a:latin typeface="Montserrat" pitchFamily="34" charset="0"/>
                <a:ea typeface="Montserrat" pitchFamily="34" charset="-122"/>
                <a:cs typeface="Montserrat" pitchFamily="34" charset="-120"/>
              </a:rPr>
              <a:t>Investigates suspicious activity on enterprise networks</a:t>
            </a:r>
            <a:endParaRPr lang="en-US" sz="1450" dirty="0"/>
          </a:p>
        </p:txBody>
      </p:sp>
      <p:sp>
        <p:nvSpPr>
          <p:cNvPr id="20" name="Shape 14"/>
          <p:cNvSpPr/>
          <p:nvPr/>
        </p:nvSpPr>
        <p:spPr>
          <a:xfrm>
            <a:off x="7409855" y="5120759"/>
            <a:ext cx="6462117" cy="1153478"/>
          </a:xfrm>
          <a:prstGeom prst="roundRect">
            <a:avLst>
              <a:gd name="adj" fmla="val 9513"/>
            </a:avLst>
          </a:prstGeom>
          <a:solidFill>
            <a:srgbClr val="FFFFFF"/>
          </a:solidFill>
          <a:ln w="22860">
            <a:solidFill>
              <a:srgbClr val="BACFDD"/>
            </a:solidFill>
            <a:prstDash val="solid"/>
          </a:ln>
        </p:spPr>
      </p:sp>
      <p:pic>
        <p:nvPicPr>
          <p:cNvPr id="21" name="Image 4" descr="preencoded.png">    </p:cNvPr>
          <p:cNvPicPr>
            <a:picLocks noChangeAspect="1"/>
          </p:cNvPicPr>
          <p:nvPr/>
        </p:nvPicPr>
        <p:blipFill>
          <a:blip r:embed="rId5"/>
          <a:stretch>
            <a:fillRect/>
          </a:stretch>
        </p:blipFill>
        <p:spPr>
          <a:xfrm>
            <a:off x="7386995" y="5120759"/>
            <a:ext cx="91440" cy="1153478"/>
          </a:xfrm>
          <a:prstGeom prst="rect">
            <a:avLst/>
          </a:prstGeom>
        </p:spPr>
      </p:pic>
      <p:sp>
        <p:nvSpPr>
          <p:cNvPr id="22" name="Text 15"/>
          <p:cNvSpPr/>
          <p:nvPr/>
        </p:nvSpPr>
        <p:spPr>
          <a:xfrm>
            <a:off x="7690842" y="5333167"/>
            <a:ext cx="2494359" cy="311706"/>
          </a:xfrm>
          <a:prstGeom prst="rect">
            <a:avLst/>
          </a:prstGeom>
          <a:noFill/>
          <a:ln/>
        </p:spPr>
        <p:txBody>
          <a:bodyPr wrap="none" lIns="0" tIns="0" rIns="0" bIns="0" rtlCol="0" anchor="t"/>
          <a:lstStyle/>
          <a:p>
            <a:pPr algn="l" indent="0" marL="0">
              <a:lnSpc>
                <a:spcPts val="2450"/>
              </a:lnSpc>
              <a:buNone/>
            </a:pPr>
            <a:r>
              <a:rPr lang="en-US" sz="1950" b="1" dirty="0">
                <a:solidFill>
                  <a:srgbClr val="384653"/>
                </a:solidFill>
                <a:latin typeface="Barlow Bold" pitchFamily="34" charset="0"/>
                <a:ea typeface="Barlow Bold" pitchFamily="34" charset="-122"/>
                <a:cs typeface="Barlow Bold" pitchFamily="34" charset="-120"/>
              </a:rPr>
              <a:t>Penetration Tester</a:t>
            </a:r>
            <a:endParaRPr lang="en-US" sz="1950" dirty="0"/>
          </a:p>
        </p:txBody>
      </p:sp>
      <p:sp>
        <p:nvSpPr>
          <p:cNvPr id="23" name="Text 16"/>
          <p:cNvSpPr/>
          <p:nvPr/>
        </p:nvSpPr>
        <p:spPr>
          <a:xfrm>
            <a:off x="7690842" y="5758577"/>
            <a:ext cx="5968722" cy="303252"/>
          </a:xfrm>
          <a:prstGeom prst="rect">
            <a:avLst/>
          </a:prstGeom>
          <a:noFill/>
          <a:ln/>
        </p:spPr>
        <p:txBody>
          <a:bodyPr wrap="none" lIns="0" tIns="0" rIns="0" bIns="0" rtlCol="0" anchor="t"/>
          <a:lstStyle/>
          <a:p>
            <a:pPr algn="l" indent="0" marL="0">
              <a:lnSpc>
                <a:spcPts val="2350"/>
              </a:lnSpc>
              <a:buNone/>
            </a:pPr>
            <a:r>
              <a:rPr lang="en-US" sz="1450" dirty="0">
                <a:solidFill>
                  <a:srgbClr val="384653"/>
                </a:solidFill>
                <a:latin typeface="Montserrat" pitchFamily="34" charset="0"/>
                <a:ea typeface="Montserrat" pitchFamily="34" charset="-122"/>
                <a:cs typeface="Montserrat" pitchFamily="34" charset="-120"/>
              </a:rPr>
              <a:t>Tests networks for vulnerabilities using ethical hacking</a:t>
            </a:r>
            <a:endParaRPr lang="en-US" sz="145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15">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8869680" y="0"/>
            <a:ext cx="5760720" cy="8229600"/>
          </a:xfrm>
          <a:prstGeom prst="rect">
            <a:avLst/>
          </a:prstGeom>
        </p:spPr>
      </p:pic>
      <p:sp>
        <p:nvSpPr>
          <p:cNvPr id="3" name="Text 0"/>
          <p:cNvSpPr/>
          <p:nvPr/>
        </p:nvSpPr>
        <p:spPr>
          <a:xfrm>
            <a:off x="758309" y="865108"/>
            <a:ext cx="6480453" cy="623530"/>
          </a:xfrm>
          <a:prstGeom prst="rect">
            <a:avLst/>
          </a:prstGeom>
          <a:noFill/>
          <a:ln/>
        </p:spPr>
        <p:txBody>
          <a:bodyPr wrap="none" lIns="0" tIns="0" rIns="0" bIns="0" rtlCol="0" anchor="t"/>
          <a:lstStyle/>
          <a:p>
            <a:pPr algn="l" indent="0" marL="0">
              <a:lnSpc>
                <a:spcPts val="4900"/>
              </a:lnSpc>
              <a:buNone/>
            </a:pPr>
            <a:r>
              <a:rPr lang="en-US" sz="3900" b="1" dirty="0">
                <a:solidFill>
                  <a:srgbClr val="2E3C4E"/>
                </a:solidFill>
                <a:latin typeface="Barlow Bold" pitchFamily="34" charset="0"/>
                <a:ea typeface="Barlow Bold" pitchFamily="34" charset="-122"/>
                <a:cs typeface="Barlow Bold" pitchFamily="34" charset="-120"/>
              </a:rPr>
              <a:t>Recommended Certifications</a:t>
            </a:r>
            <a:endParaRPr lang="en-US" sz="3900" dirty="0"/>
          </a:p>
        </p:txBody>
      </p:sp>
      <p:sp>
        <p:nvSpPr>
          <p:cNvPr id="4" name="Text 1"/>
          <p:cNvSpPr/>
          <p:nvPr/>
        </p:nvSpPr>
        <p:spPr>
          <a:xfrm>
            <a:off x="758309" y="1772960"/>
            <a:ext cx="7627382" cy="303252"/>
          </a:xfrm>
          <a:prstGeom prst="rect">
            <a:avLst/>
          </a:prstGeom>
          <a:noFill/>
          <a:ln/>
        </p:spPr>
        <p:txBody>
          <a:bodyPr wrap="none" lIns="0" tIns="0" rIns="0" bIns="0" rtlCol="0" anchor="t"/>
          <a:lstStyle/>
          <a:p>
            <a:pPr algn="l" indent="0" marL="0">
              <a:lnSpc>
                <a:spcPts val="2350"/>
              </a:lnSpc>
              <a:buNone/>
            </a:pPr>
            <a:r>
              <a:rPr lang="en-US" sz="1450" dirty="0">
                <a:solidFill>
                  <a:srgbClr val="384653"/>
                </a:solidFill>
                <a:latin typeface="Montserrat" pitchFamily="34" charset="0"/>
                <a:ea typeface="Montserrat" pitchFamily="34" charset="-122"/>
                <a:cs typeface="Montserrat" pitchFamily="34" charset="-120"/>
              </a:rPr>
              <a:t>These certifications provide a strong foundation in networking and security:</a:t>
            </a:r>
            <a:endParaRPr lang="en-US" sz="1450" dirty="0"/>
          </a:p>
        </p:txBody>
      </p:sp>
      <p:sp>
        <p:nvSpPr>
          <p:cNvPr id="5" name="Shape 2"/>
          <p:cNvSpPr/>
          <p:nvPr/>
        </p:nvSpPr>
        <p:spPr>
          <a:xfrm>
            <a:off x="758309" y="2289453"/>
            <a:ext cx="3718917" cy="2184440"/>
          </a:xfrm>
          <a:prstGeom prst="roundRect">
            <a:avLst>
              <a:gd name="adj" fmla="val 13018"/>
            </a:avLst>
          </a:prstGeom>
          <a:solidFill>
            <a:srgbClr val="D4E9F7"/>
          </a:solidFill>
          <a:ln w="7620">
            <a:solidFill>
              <a:srgbClr val="2589C9"/>
            </a:solidFill>
            <a:prstDash val="solid"/>
          </a:ln>
        </p:spPr>
      </p:sp>
      <p:sp>
        <p:nvSpPr>
          <p:cNvPr id="6" name="Shape 3"/>
          <p:cNvSpPr/>
          <p:nvPr/>
        </p:nvSpPr>
        <p:spPr>
          <a:xfrm>
            <a:off x="955477" y="2486620"/>
            <a:ext cx="568643" cy="568643"/>
          </a:xfrm>
          <a:prstGeom prst="roundRect">
            <a:avLst>
              <a:gd name="adj" fmla="val 16078780"/>
            </a:avLst>
          </a:prstGeom>
          <a:solidFill>
            <a:srgbClr val="2589C9"/>
          </a:solidFill>
          <a:ln/>
        </p:spPr>
      </p:sp>
      <p:pic>
        <p:nvPicPr>
          <p:cNvPr id="7" name="Image 1" descr="preencoded.png">    </p:cNvPr>
          <p:cNvPicPr>
            <a:picLocks noChangeAspect="1"/>
          </p:cNvPicPr>
          <p:nvPr/>
        </p:nvPicPr>
        <p:blipFill>
          <a:blip r:embed="rId2"/>
          <a:stretch>
            <a:fillRect/>
          </a:stretch>
        </p:blipFill>
        <p:spPr>
          <a:xfrm>
            <a:off x="1111806" y="2611041"/>
            <a:ext cx="255865" cy="319802"/>
          </a:xfrm>
          <a:prstGeom prst="rect">
            <a:avLst/>
          </a:prstGeom>
        </p:spPr>
      </p:pic>
      <p:sp>
        <p:nvSpPr>
          <p:cNvPr id="8" name="Text 4"/>
          <p:cNvSpPr/>
          <p:nvPr/>
        </p:nvSpPr>
        <p:spPr>
          <a:xfrm>
            <a:off x="955477" y="3244810"/>
            <a:ext cx="2494359" cy="311706"/>
          </a:xfrm>
          <a:prstGeom prst="rect">
            <a:avLst/>
          </a:prstGeom>
          <a:noFill/>
          <a:ln/>
        </p:spPr>
        <p:txBody>
          <a:bodyPr wrap="none" lIns="0" tIns="0" rIns="0" bIns="0" rtlCol="0" anchor="t"/>
          <a:lstStyle/>
          <a:p>
            <a:pPr algn="l" indent="0" marL="0">
              <a:lnSpc>
                <a:spcPts val="2450"/>
              </a:lnSpc>
              <a:buNone/>
            </a:pPr>
            <a:r>
              <a:rPr lang="en-US" sz="1950" b="1" dirty="0">
                <a:solidFill>
                  <a:srgbClr val="384653"/>
                </a:solidFill>
                <a:latin typeface="Barlow Bold" pitchFamily="34" charset="0"/>
                <a:ea typeface="Barlow Bold" pitchFamily="34" charset="-122"/>
                <a:cs typeface="Barlow Bold" pitchFamily="34" charset="-120"/>
              </a:rPr>
              <a:t>CompTIA Network+</a:t>
            </a:r>
            <a:endParaRPr lang="en-US" sz="1950" dirty="0"/>
          </a:p>
        </p:txBody>
      </p:sp>
      <p:sp>
        <p:nvSpPr>
          <p:cNvPr id="9" name="Text 5"/>
          <p:cNvSpPr/>
          <p:nvPr/>
        </p:nvSpPr>
        <p:spPr>
          <a:xfrm>
            <a:off x="955477" y="3670221"/>
            <a:ext cx="3324582" cy="606504"/>
          </a:xfrm>
          <a:prstGeom prst="rect">
            <a:avLst/>
          </a:prstGeom>
          <a:noFill/>
          <a:ln/>
        </p:spPr>
        <p:txBody>
          <a:bodyPr wrap="square" lIns="0" tIns="0" rIns="0" bIns="0" rtlCol="0" anchor="t"/>
          <a:lstStyle/>
          <a:p>
            <a:pPr algn="l" indent="0" marL="0">
              <a:lnSpc>
                <a:spcPts val="2350"/>
              </a:lnSpc>
              <a:buNone/>
            </a:pPr>
            <a:r>
              <a:rPr lang="en-US" sz="1450" dirty="0">
                <a:solidFill>
                  <a:srgbClr val="384653"/>
                </a:solidFill>
                <a:latin typeface="Montserrat" pitchFamily="34" charset="0"/>
                <a:ea typeface="Montserrat" pitchFamily="34" charset="-122"/>
                <a:cs typeface="Montserrat" pitchFamily="34" charset="-120"/>
              </a:rPr>
              <a:t>Covers networking fundamentals, implementation, and operations</a:t>
            </a:r>
            <a:endParaRPr lang="en-US" sz="1450" dirty="0"/>
          </a:p>
        </p:txBody>
      </p:sp>
      <p:sp>
        <p:nvSpPr>
          <p:cNvPr id="10" name="Shape 6"/>
          <p:cNvSpPr/>
          <p:nvPr/>
        </p:nvSpPr>
        <p:spPr>
          <a:xfrm>
            <a:off x="4666774" y="2289453"/>
            <a:ext cx="3718917" cy="2184440"/>
          </a:xfrm>
          <a:prstGeom prst="roundRect">
            <a:avLst>
              <a:gd name="adj" fmla="val 13018"/>
            </a:avLst>
          </a:prstGeom>
          <a:solidFill>
            <a:srgbClr val="D4E9F7"/>
          </a:solidFill>
          <a:ln w="7620">
            <a:solidFill>
              <a:srgbClr val="BACFDD"/>
            </a:solidFill>
            <a:prstDash val="solid"/>
          </a:ln>
        </p:spPr>
      </p:sp>
      <p:pic>
        <p:nvPicPr>
          <p:cNvPr id="11" name="Image 2" descr="preencoded.png">    </p:cNvPr>
          <p:cNvPicPr>
            <a:picLocks noChangeAspect="1"/>
          </p:cNvPicPr>
          <p:nvPr/>
        </p:nvPicPr>
        <p:blipFill>
          <a:blip r:embed="rId3"/>
          <a:stretch>
            <a:fillRect/>
          </a:stretch>
        </p:blipFill>
        <p:spPr>
          <a:xfrm>
            <a:off x="4863941" y="2486620"/>
            <a:ext cx="568643" cy="568643"/>
          </a:xfrm>
          <a:prstGeom prst="rect">
            <a:avLst/>
          </a:prstGeom>
        </p:spPr>
      </p:pic>
      <p:pic>
        <p:nvPicPr>
          <p:cNvPr id="12" name="Image 3" descr="preencoded.png">    </p:cNvPr>
          <p:cNvPicPr>
            <a:picLocks noChangeAspect="1"/>
          </p:cNvPicPr>
          <p:nvPr/>
        </p:nvPicPr>
        <p:blipFill>
          <a:blip r:embed="rId4"/>
          <a:stretch>
            <a:fillRect/>
          </a:stretch>
        </p:blipFill>
        <p:spPr>
          <a:xfrm>
            <a:off x="5020270" y="2611041"/>
            <a:ext cx="255865" cy="319802"/>
          </a:xfrm>
          <a:prstGeom prst="rect">
            <a:avLst/>
          </a:prstGeom>
        </p:spPr>
      </p:pic>
      <p:sp>
        <p:nvSpPr>
          <p:cNvPr id="13" name="Text 7"/>
          <p:cNvSpPr/>
          <p:nvPr/>
        </p:nvSpPr>
        <p:spPr>
          <a:xfrm>
            <a:off x="4863941" y="3244810"/>
            <a:ext cx="2494359" cy="311706"/>
          </a:xfrm>
          <a:prstGeom prst="rect">
            <a:avLst/>
          </a:prstGeom>
          <a:noFill/>
          <a:ln/>
        </p:spPr>
        <p:txBody>
          <a:bodyPr wrap="none" lIns="0" tIns="0" rIns="0" bIns="0" rtlCol="0" anchor="t"/>
          <a:lstStyle/>
          <a:p>
            <a:pPr algn="l" indent="0" marL="0">
              <a:lnSpc>
                <a:spcPts val="2450"/>
              </a:lnSpc>
              <a:buNone/>
            </a:pPr>
            <a:r>
              <a:rPr lang="en-US" sz="1950" b="1" dirty="0">
                <a:solidFill>
                  <a:srgbClr val="384653"/>
                </a:solidFill>
                <a:latin typeface="Barlow Bold" pitchFamily="34" charset="0"/>
                <a:ea typeface="Barlow Bold" pitchFamily="34" charset="-122"/>
                <a:cs typeface="Barlow Bold" pitchFamily="34" charset="-120"/>
              </a:rPr>
              <a:t>Cisco CCNA</a:t>
            </a:r>
            <a:endParaRPr lang="en-US" sz="1950" dirty="0"/>
          </a:p>
        </p:txBody>
      </p:sp>
      <p:sp>
        <p:nvSpPr>
          <p:cNvPr id="14" name="Text 8"/>
          <p:cNvSpPr/>
          <p:nvPr/>
        </p:nvSpPr>
        <p:spPr>
          <a:xfrm>
            <a:off x="4863941" y="3670221"/>
            <a:ext cx="3324582" cy="606504"/>
          </a:xfrm>
          <a:prstGeom prst="rect">
            <a:avLst/>
          </a:prstGeom>
          <a:noFill/>
          <a:ln/>
        </p:spPr>
        <p:txBody>
          <a:bodyPr wrap="square" lIns="0" tIns="0" rIns="0" bIns="0" rtlCol="0" anchor="t"/>
          <a:lstStyle/>
          <a:p>
            <a:pPr algn="l" indent="0" marL="0">
              <a:lnSpc>
                <a:spcPts val="2350"/>
              </a:lnSpc>
              <a:buNone/>
            </a:pPr>
            <a:r>
              <a:rPr lang="en-US" sz="1450" dirty="0">
                <a:solidFill>
                  <a:srgbClr val="384653"/>
                </a:solidFill>
                <a:latin typeface="Montserrat" pitchFamily="34" charset="0"/>
                <a:ea typeface="Montserrat" pitchFamily="34" charset="-122"/>
                <a:cs typeface="Montserrat" pitchFamily="34" charset="-120"/>
              </a:rPr>
              <a:t>Focuses on Cisco networking technologies and implementation</a:t>
            </a:r>
            <a:endParaRPr lang="en-US" sz="1450" dirty="0"/>
          </a:p>
        </p:txBody>
      </p:sp>
      <p:sp>
        <p:nvSpPr>
          <p:cNvPr id="15" name="Shape 9"/>
          <p:cNvSpPr/>
          <p:nvPr/>
        </p:nvSpPr>
        <p:spPr>
          <a:xfrm>
            <a:off x="758309" y="4663440"/>
            <a:ext cx="7627382" cy="1881188"/>
          </a:xfrm>
          <a:prstGeom prst="roundRect">
            <a:avLst>
              <a:gd name="adj" fmla="val 15116"/>
            </a:avLst>
          </a:prstGeom>
          <a:solidFill>
            <a:srgbClr val="D4E9F7"/>
          </a:solidFill>
          <a:ln w="7620">
            <a:solidFill>
              <a:srgbClr val="BACFDD"/>
            </a:solidFill>
            <a:prstDash val="solid"/>
          </a:ln>
        </p:spPr>
      </p:sp>
      <p:pic>
        <p:nvPicPr>
          <p:cNvPr id="16" name="Image 4" descr="preencoded.png">    </p:cNvPr>
          <p:cNvPicPr>
            <a:picLocks noChangeAspect="1"/>
          </p:cNvPicPr>
          <p:nvPr/>
        </p:nvPicPr>
        <p:blipFill>
          <a:blip r:embed="rId5"/>
          <a:stretch>
            <a:fillRect/>
          </a:stretch>
        </p:blipFill>
        <p:spPr>
          <a:xfrm>
            <a:off x="955477" y="4860608"/>
            <a:ext cx="568643" cy="568643"/>
          </a:xfrm>
          <a:prstGeom prst="rect">
            <a:avLst/>
          </a:prstGeom>
        </p:spPr>
      </p:pic>
      <p:pic>
        <p:nvPicPr>
          <p:cNvPr id="17" name="Image 5" descr="preencoded.png">    </p:cNvPr>
          <p:cNvPicPr>
            <a:picLocks noChangeAspect="1"/>
          </p:cNvPicPr>
          <p:nvPr/>
        </p:nvPicPr>
        <p:blipFill>
          <a:blip r:embed="rId6"/>
          <a:stretch>
            <a:fillRect/>
          </a:stretch>
        </p:blipFill>
        <p:spPr>
          <a:xfrm>
            <a:off x="1111806" y="4985028"/>
            <a:ext cx="255865" cy="319802"/>
          </a:xfrm>
          <a:prstGeom prst="rect">
            <a:avLst/>
          </a:prstGeom>
        </p:spPr>
      </p:pic>
      <p:sp>
        <p:nvSpPr>
          <p:cNvPr id="18" name="Text 10"/>
          <p:cNvSpPr/>
          <p:nvPr/>
        </p:nvSpPr>
        <p:spPr>
          <a:xfrm>
            <a:off x="955477" y="5618798"/>
            <a:ext cx="2494359" cy="311706"/>
          </a:xfrm>
          <a:prstGeom prst="rect">
            <a:avLst/>
          </a:prstGeom>
          <a:noFill/>
          <a:ln/>
        </p:spPr>
        <p:txBody>
          <a:bodyPr wrap="none" lIns="0" tIns="0" rIns="0" bIns="0" rtlCol="0" anchor="t"/>
          <a:lstStyle/>
          <a:p>
            <a:pPr algn="l" indent="0" marL="0">
              <a:lnSpc>
                <a:spcPts val="2450"/>
              </a:lnSpc>
              <a:buNone/>
            </a:pPr>
            <a:r>
              <a:rPr lang="en-US" sz="1950" b="1" dirty="0">
                <a:solidFill>
                  <a:srgbClr val="384653"/>
                </a:solidFill>
                <a:latin typeface="Barlow Bold" pitchFamily="34" charset="0"/>
                <a:ea typeface="Barlow Bold" pitchFamily="34" charset="-122"/>
                <a:cs typeface="Barlow Bold" pitchFamily="34" charset="-120"/>
              </a:rPr>
              <a:t>ISC2 CC</a:t>
            </a:r>
            <a:endParaRPr lang="en-US" sz="1950" dirty="0"/>
          </a:p>
        </p:txBody>
      </p:sp>
      <p:sp>
        <p:nvSpPr>
          <p:cNvPr id="19" name="Text 11"/>
          <p:cNvSpPr/>
          <p:nvPr/>
        </p:nvSpPr>
        <p:spPr>
          <a:xfrm>
            <a:off x="955477" y="6044208"/>
            <a:ext cx="7233047" cy="303252"/>
          </a:xfrm>
          <a:prstGeom prst="rect">
            <a:avLst/>
          </a:prstGeom>
          <a:noFill/>
          <a:ln/>
        </p:spPr>
        <p:txBody>
          <a:bodyPr wrap="none" lIns="0" tIns="0" rIns="0" bIns="0" rtlCol="0" anchor="t"/>
          <a:lstStyle/>
          <a:p>
            <a:pPr algn="l" indent="0" marL="0">
              <a:lnSpc>
                <a:spcPts val="2350"/>
              </a:lnSpc>
              <a:buNone/>
            </a:pPr>
            <a:r>
              <a:rPr lang="en-US" sz="1450" dirty="0">
                <a:solidFill>
                  <a:srgbClr val="384653"/>
                </a:solidFill>
                <a:latin typeface="Montserrat" pitchFamily="34" charset="0"/>
                <a:ea typeface="Montserrat" pitchFamily="34" charset="-122"/>
                <a:cs typeface="Montserrat" pitchFamily="34" charset="-120"/>
              </a:rPr>
              <a:t>Entry-level cybersecurity certification with networking components</a:t>
            </a:r>
            <a:endParaRPr lang="en-US" sz="1450" dirty="0"/>
          </a:p>
        </p:txBody>
      </p:sp>
      <p:sp>
        <p:nvSpPr>
          <p:cNvPr id="20" name="Text 12"/>
          <p:cNvSpPr/>
          <p:nvPr/>
        </p:nvSpPr>
        <p:spPr>
          <a:xfrm>
            <a:off x="758309" y="6757868"/>
            <a:ext cx="7627382" cy="606504"/>
          </a:xfrm>
          <a:prstGeom prst="rect">
            <a:avLst/>
          </a:prstGeom>
          <a:noFill/>
          <a:ln/>
        </p:spPr>
        <p:txBody>
          <a:bodyPr wrap="square" lIns="0" tIns="0" rIns="0" bIns="0" rtlCol="0" anchor="t"/>
          <a:lstStyle/>
          <a:p>
            <a:pPr algn="l" indent="0" marL="0">
              <a:lnSpc>
                <a:spcPts val="2350"/>
              </a:lnSpc>
              <a:buNone/>
            </a:pPr>
            <a:r>
              <a:rPr lang="en-US" sz="1450" dirty="0">
                <a:solidFill>
                  <a:srgbClr val="384653"/>
                </a:solidFill>
                <a:latin typeface="Montserrat" pitchFamily="34" charset="0"/>
                <a:ea typeface="Montserrat" pitchFamily="34" charset="-122"/>
                <a:cs typeface="Montserrat" pitchFamily="34" charset="-120"/>
              </a:rPr>
              <a:t>These certifications validate your knowledge and can help advance your career in cybersecurity.</a:t>
            </a:r>
            <a:endParaRPr lang="en-US" sz="145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16">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760720" cy="8229600"/>
          </a:xfrm>
          <a:prstGeom prst="rect">
            <a:avLst/>
          </a:prstGeom>
        </p:spPr>
      </p:pic>
      <p:sp>
        <p:nvSpPr>
          <p:cNvPr id="3" name="Text 0"/>
          <p:cNvSpPr/>
          <p:nvPr/>
        </p:nvSpPr>
        <p:spPr>
          <a:xfrm>
            <a:off x="6244709" y="702588"/>
            <a:ext cx="7200305" cy="623530"/>
          </a:xfrm>
          <a:prstGeom prst="rect">
            <a:avLst/>
          </a:prstGeom>
          <a:noFill/>
          <a:ln/>
        </p:spPr>
        <p:txBody>
          <a:bodyPr wrap="none" lIns="0" tIns="0" rIns="0" bIns="0" rtlCol="0" anchor="t"/>
          <a:lstStyle/>
          <a:p>
            <a:pPr algn="l" indent="0" marL="0">
              <a:lnSpc>
                <a:spcPts val="4900"/>
              </a:lnSpc>
              <a:buNone/>
            </a:pPr>
            <a:r>
              <a:rPr lang="en-US" sz="3900" b="1" dirty="0">
                <a:solidFill>
                  <a:srgbClr val="2E3C4E"/>
                </a:solidFill>
                <a:latin typeface="Barlow Bold" pitchFamily="34" charset="0"/>
                <a:ea typeface="Barlow Bold" pitchFamily="34" charset="-122"/>
                <a:cs typeface="Barlow Bold" pitchFamily="34" charset="-120"/>
              </a:rPr>
              <a:t>Network Security Best Practices</a:t>
            </a:r>
            <a:endParaRPr lang="en-US" sz="3900" dirty="0"/>
          </a:p>
        </p:txBody>
      </p:sp>
      <p:pic>
        <p:nvPicPr>
          <p:cNvPr id="4" name="Image 1" descr="preencoded.png">    </p:cNvPr>
          <p:cNvPicPr>
            <a:picLocks noChangeAspect="1"/>
          </p:cNvPicPr>
          <p:nvPr/>
        </p:nvPicPr>
        <p:blipFill>
          <a:blip r:embed="rId2"/>
          <a:stretch>
            <a:fillRect/>
          </a:stretch>
        </p:blipFill>
        <p:spPr>
          <a:xfrm>
            <a:off x="6244709" y="1610439"/>
            <a:ext cx="947857" cy="1137404"/>
          </a:xfrm>
          <a:prstGeom prst="rect">
            <a:avLst/>
          </a:prstGeom>
        </p:spPr>
      </p:pic>
      <p:sp>
        <p:nvSpPr>
          <p:cNvPr id="5" name="Text 1"/>
          <p:cNvSpPr/>
          <p:nvPr/>
        </p:nvSpPr>
        <p:spPr>
          <a:xfrm>
            <a:off x="7382113" y="1799987"/>
            <a:ext cx="3109317" cy="311706"/>
          </a:xfrm>
          <a:prstGeom prst="rect">
            <a:avLst/>
          </a:prstGeom>
          <a:noFill/>
          <a:ln/>
        </p:spPr>
        <p:txBody>
          <a:bodyPr wrap="none" lIns="0" tIns="0" rIns="0" bIns="0" rtlCol="0" anchor="t"/>
          <a:lstStyle/>
          <a:p>
            <a:pPr algn="l" indent="0" marL="0">
              <a:lnSpc>
                <a:spcPts val="2450"/>
              </a:lnSpc>
              <a:buNone/>
            </a:pPr>
            <a:r>
              <a:rPr lang="en-US" sz="1950" b="1" dirty="0">
                <a:solidFill>
                  <a:srgbClr val="384653"/>
                </a:solidFill>
                <a:latin typeface="Barlow Bold" pitchFamily="34" charset="0"/>
                <a:ea typeface="Barlow Bold" pitchFamily="34" charset="-122"/>
                <a:cs typeface="Barlow Bold" pitchFamily="34" charset="-120"/>
              </a:rPr>
              <a:t>Implement Defense in Depth</a:t>
            </a:r>
            <a:endParaRPr lang="en-US" sz="1950" dirty="0"/>
          </a:p>
        </p:txBody>
      </p:sp>
      <p:sp>
        <p:nvSpPr>
          <p:cNvPr id="6" name="Text 2"/>
          <p:cNvSpPr/>
          <p:nvPr/>
        </p:nvSpPr>
        <p:spPr>
          <a:xfrm>
            <a:off x="7382113" y="2225397"/>
            <a:ext cx="6489978" cy="303252"/>
          </a:xfrm>
          <a:prstGeom prst="rect">
            <a:avLst/>
          </a:prstGeom>
          <a:noFill/>
          <a:ln/>
        </p:spPr>
        <p:txBody>
          <a:bodyPr wrap="none" lIns="0" tIns="0" rIns="0" bIns="0" rtlCol="0" anchor="t"/>
          <a:lstStyle/>
          <a:p>
            <a:pPr algn="l" indent="0" marL="0">
              <a:lnSpc>
                <a:spcPts val="2350"/>
              </a:lnSpc>
              <a:buNone/>
            </a:pPr>
            <a:r>
              <a:rPr lang="en-US" sz="1450" dirty="0">
                <a:solidFill>
                  <a:srgbClr val="384653"/>
                </a:solidFill>
                <a:latin typeface="Montserrat" pitchFamily="34" charset="0"/>
                <a:ea typeface="Montserrat" pitchFamily="34" charset="-122"/>
                <a:cs typeface="Montserrat" pitchFamily="34" charset="-120"/>
              </a:rPr>
              <a:t>Use multiple layers of security controls to protect your network</a:t>
            </a:r>
            <a:endParaRPr lang="en-US" sz="1450" dirty="0"/>
          </a:p>
        </p:txBody>
      </p:sp>
      <p:pic>
        <p:nvPicPr>
          <p:cNvPr id="7" name="Image 2" descr="preencoded.png">    </p:cNvPr>
          <p:cNvPicPr>
            <a:picLocks noChangeAspect="1"/>
          </p:cNvPicPr>
          <p:nvPr/>
        </p:nvPicPr>
        <p:blipFill>
          <a:blip r:embed="rId3"/>
          <a:stretch>
            <a:fillRect/>
          </a:stretch>
        </p:blipFill>
        <p:spPr>
          <a:xfrm>
            <a:off x="6244709" y="2747843"/>
            <a:ext cx="947857" cy="1411010"/>
          </a:xfrm>
          <a:prstGeom prst="rect">
            <a:avLst/>
          </a:prstGeom>
        </p:spPr>
      </p:pic>
      <p:sp>
        <p:nvSpPr>
          <p:cNvPr id="8" name="Text 3"/>
          <p:cNvSpPr/>
          <p:nvPr/>
        </p:nvSpPr>
        <p:spPr>
          <a:xfrm>
            <a:off x="7382113" y="2937391"/>
            <a:ext cx="2549843" cy="311706"/>
          </a:xfrm>
          <a:prstGeom prst="rect">
            <a:avLst/>
          </a:prstGeom>
          <a:noFill/>
          <a:ln/>
        </p:spPr>
        <p:txBody>
          <a:bodyPr wrap="none" lIns="0" tIns="0" rIns="0" bIns="0" rtlCol="0" anchor="t"/>
          <a:lstStyle/>
          <a:p>
            <a:pPr algn="l" indent="0" marL="0">
              <a:lnSpc>
                <a:spcPts val="2450"/>
              </a:lnSpc>
              <a:buNone/>
            </a:pPr>
            <a:r>
              <a:rPr lang="en-US" sz="1950" b="1" dirty="0">
                <a:solidFill>
                  <a:srgbClr val="384653"/>
                </a:solidFill>
                <a:latin typeface="Barlow Bold" pitchFamily="34" charset="0"/>
                <a:ea typeface="Barlow Bold" pitchFamily="34" charset="-122"/>
                <a:cs typeface="Barlow Bold" pitchFamily="34" charset="-120"/>
              </a:rPr>
              <a:t>Segment Your Network</a:t>
            </a:r>
            <a:endParaRPr lang="en-US" sz="1950" dirty="0"/>
          </a:p>
        </p:txBody>
      </p:sp>
      <p:sp>
        <p:nvSpPr>
          <p:cNvPr id="9" name="Text 4"/>
          <p:cNvSpPr/>
          <p:nvPr/>
        </p:nvSpPr>
        <p:spPr>
          <a:xfrm>
            <a:off x="7382113" y="3362801"/>
            <a:ext cx="6489978" cy="606504"/>
          </a:xfrm>
          <a:prstGeom prst="rect">
            <a:avLst/>
          </a:prstGeom>
          <a:noFill/>
          <a:ln/>
        </p:spPr>
        <p:txBody>
          <a:bodyPr wrap="square" lIns="0" tIns="0" rIns="0" bIns="0" rtlCol="0" anchor="t"/>
          <a:lstStyle/>
          <a:p>
            <a:pPr algn="l" indent="0" marL="0">
              <a:lnSpc>
                <a:spcPts val="2350"/>
              </a:lnSpc>
              <a:buNone/>
            </a:pPr>
            <a:r>
              <a:rPr lang="en-US" sz="1450" dirty="0">
                <a:solidFill>
                  <a:srgbClr val="384653"/>
                </a:solidFill>
                <a:latin typeface="Montserrat" pitchFamily="34" charset="0"/>
                <a:ea typeface="Montserrat" pitchFamily="34" charset="-122"/>
                <a:cs typeface="Montserrat" pitchFamily="34" charset="-120"/>
              </a:rPr>
              <a:t>Divide networks into zones to contain breaches and limit lateral movement</a:t>
            </a:r>
            <a:endParaRPr lang="en-US" sz="1450" dirty="0"/>
          </a:p>
        </p:txBody>
      </p:sp>
      <p:pic>
        <p:nvPicPr>
          <p:cNvPr id="10" name="Image 3" descr="preencoded.png">    </p:cNvPr>
          <p:cNvPicPr>
            <a:picLocks noChangeAspect="1"/>
          </p:cNvPicPr>
          <p:nvPr/>
        </p:nvPicPr>
        <p:blipFill>
          <a:blip r:embed="rId4"/>
          <a:stretch>
            <a:fillRect/>
          </a:stretch>
        </p:blipFill>
        <p:spPr>
          <a:xfrm>
            <a:off x="6244709" y="4158853"/>
            <a:ext cx="947857" cy="1411010"/>
          </a:xfrm>
          <a:prstGeom prst="rect">
            <a:avLst/>
          </a:prstGeom>
        </p:spPr>
      </p:pic>
      <p:sp>
        <p:nvSpPr>
          <p:cNvPr id="11" name="Text 5"/>
          <p:cNvSpPr/>
          <p:nvPr/>
        </p:nvSpPr>
        <p:spPr>
          <a:xfrm>
            <a:off x="7382113" y="4348401"/>
            <a:ext cx="2551033" cy="311706"/>
          </a:xfrm>
          <a:prstGeom prst="rect">
            <a:avLst/>
          </a:prstGeom>
          <a:noFill/>
          <a:ln/>
        </p:spPr>
        <p:txBody>
          <a:bodyPr wrap="none" lIns="0" tIns="0" rIns="0" bIns="0" rtlCol="0" anchor="t"/>
          <a:lstStyle/>
          <a:p>
            <a:pPr algn="l" indent="0" marL="0">
              <a:lnSpc>
                <a:spcPts val="2450"/>
              </a:lnSpc>
              <a:buNone/>
            </a:pPr>
            <a:r>
              <a:rPr lang="en-US" sz="1950" b="1" dirty="0">
                <a:solidFill>
                  <a:srgbClr val="384653"/>
                </a:solidFill>
                <a:latin typeface="Barlow Bold" pitchFamily="34" charset="0"/>
                <a:ea typeface="Barlow Bold" pitchFamily="34" charset="-122"/>
                <a:cs typeface="Barlow Bold" pitchFamily="34" charset="-120"/>
              </a:rPr>
              <a:t>Keep Systems Updated</a:t>
            </a:r>
            <a:endParaRPr lang="en-US" sz="1950" dirty="0"/>
          </a:p>
        </p:txBody>
      </p:sp>
      <p:sp>
        <p:nvSpPr>
          <p:cNvPr id="12" name="Text 6"/>
          <p:cNvSpPr/>
          <p:nvPr/>
        </p:nvSpPr>
        <p:spPr>
          <a:xfrm>
            <a:off x="7382113" y="4773811"/>
            <a:ext cx="6489978" cy="606504"/>
          </a:xfrm>
          <a:prstGeom prst="rect">
            <a:avLst/>
          </a:prstGeom>
          <a:noFill/>
          <a:ln/>
        </p:spPr>
        <p:txBody>
          <a:bodyPr wrap="square" lIns="0" tIns="0" rIns="0" bIns="0" rtlCol="0" anchor="t"/>
          <a:lstStyle/>
          <a:p>
            <a:pPr algn="l" indent="0" marL="0">
              <a:lnSpc>
                <a:spcPts val="2350"/>
              </a:lnSpc>
              <a:buNone/>
            </a:pPr>
            <a:r>
              <a:rPr lang="en-US" sz="1450" dirty="0">
                <a:solidFill>
                  <a:srgbClr val="384653"/>
                </a:solidFill>
                <a:latin typeface="Montserrat" pitchFamily="34" charset="0"/>
                <a:ea typeface="Montserrat" pitchFamily="34" charset="-122"/>
                <a:cs typeface="Montserrat" pitchFamily="34" charset="-120"/>
              </a:rPr>
              <a:t>Regularly patch and update network devices to address vulnerabilities</a:t>
            </a:r>
            <a:endParaRPr lang="en-US" sz="1450" dirty="0"/>
          </a:p>
        </p:txBody>
      </p:sp>
      <p:pic>
        <p:nvPicPr>
          <p:cNvPr id="13" name="Image 4" descr="preencoded.png">    </p:cNvPr>
          <p:cNvPicPr>
            <a:picLocks noChangeAspect="1"/>
          </p:cNvPicPr>
          <p:nvPr/>
        </p:nvPicPr>
        <p:blipFill>
          <a:blip r:embed="rId5"/>
          <a:stretch>
            <a:fillRect/>
          </a:stretch>
        </p:blipFill>
        <p:spPr>
          <a:xfrm>
            <a:off x="6244709" y="5569863"/>
            <a:ext cx="947857" cy="1137404"/>
          </a:xfrm>
          <a:prstGeom prst="rect">
            <a:avLst/>
          </a:prstGeom>
        </p:spPr>
      </p:pic>
      <p:sp>
        <p:nvSpPr>
          <p:cNvPr id="14" name="Text 7"/>
          <p:cNvSpPr/>
          <p:nvPr/>
        </p:nvSpPr>
        <p:spPr>
          <a:xfrm>
            <a:off x="7382113" y="5759410"/>
            <a:ext cx="2637115" cy="311706"/>
          </a:xfrm>
          <a:prstGeom prst="rect">
            <a:avLst/>
          </a:prstGeom>
          <a:noFill/>
          <a:ln/>
        </p:spPr>
        <p:txBody>
          <a:bodyPr wrap="none" lIns="0" tIns="0" rIns="0" bIns="0" rtlCol="0" anchor="t"/>
          <a:lstStyle/>
          <a:p>
            <a:pPr algn="l" indent="0" marL="0">
              <a:lnSpc>
                <a:spcPts val="2450"/>
              </a:lnSpc>
              <a:buNone/>
            </a:pPr>
            <a:r>
              <a:rPr lang="en-US" sz="1950" b="1" dirty="0">
                <a:solidFill>
                  <a:srgbClr val="384653"/>
                </a:solidFill>
                <a:latin typeface="Barlow Bold" pitchFamily="34" charset="0"/>
                <a:ea typeface="Barlow Bold" pitchFamily="34" charset="-122"/>
                <a:cs typeface="Barlow Bold" pitchFamily="34" charset="-120"/>
              </a:rPr>
              <a:t>Monitor Network Traffic</a:t>
            </a:r>
            <a:endParaRPr lang="en-US" sz="1950" dirty="0"/>
          </a:p>
        </p:txBody>
      </p:sp>
      <p:sp>
        <p:nvSpPr>
          <p:cNvPr id="15" name="Text 8"/>
          <p:cNvSpPr/>
          <p:nvPr/>
        </p:nvSpPr>
        <p:spPr>
          <a:xfrm>
            <a:off x="7382113" y="6184821"/>
            <a:ext cx="6489978" cy="303252"/>
          </a:xfrm>
          <a:prstGeom prst="rect">
            <a:avLst/>
          </a:prstGeom>
          <a:noFill/>
          <a:ln/>
        </p:spPr>
        <p:txBody>
          <a:bodyPr wrap="none" lIns="0" tIns="0" rIns="0" bIns="0" rtlCol="0" anchor="t"/>
          <a:lstStyle/>
          <a:p>
            <a:pPr algn="l" indent="0" marL="0">
              <a:lnSpc>
                <a:spcPts val="2350"/>
              </a:lnSpc>
              <a:buNone/>
            </a:pPr>
            <a:r>
              <a:rPr lang="en-US" sz="1450" dirty="0">
                <a:solidFill>
                  <a:srgbClr val="384653"/>
                </a:solidFill>
                <a:latin typeface="Montserrat" pitchFamily="34" charset="0"/>
                <a:ea typeface="Montserrat" pitchFamily="34" charset="-122"/>
                <a:cs typeface="Montserrat" pitchFamily="34" charset="-120"/>
              </a:rPr>
              <a:t>Implement tools to detect and alert on suspicious network activity</a:t>
            </a:r>
            <a:endParaRPr lang="en-US" sz="1450" dirty="0"/>
          </a:p>
        </p:txBody>
      </p:sp>
      <p:sp>
        <p:nvSpPr>
          <p:cNvPr id="16" name="Text 9"/>
          <p:cNvSpPr/>
          <p:nvPr/>
        </p:nvSpPr>
        <p:spPr>
          <a:xfrm>
            <a:off x="6244709" y="6920508"/>
            <a:ext cx="7627382" cy="606504"/>
          </a:xfrm>
          <a:prstGeom prst="rect">
            <a:avLst/>
          </a:prstGeom>
          <a:noFill/>
          <a:ln/>
        </p:spPr>
        <p:txBody>
          <a:bodyPr wrap="square" lIns="0" tIns="0" rIns="0" bIns="0" rtlCol="0" anchor="t"/>
          <a:lstStyle/>
          <a:p>
            <a:pPr algn="l" indent="0" marL="0">
              <a:lnSpc>
                <a:spcPts val="2350"/>
              </a:lnSpc>
              <a:buNone/>
            </a:pPr>
            <a:r>
              <a:rPr lang="en-US" sz="1450" dirty="0">
                <a:solidFill>
                  <a:srgbClr val="384653"/>
                </a:solidFill>
                <a:latin typeface="Montserrat" pitchFamily="34" charset="0"/>
                <a:ea typeface="Montserrat" pitchFamily="34" charset="-122"/>
                <a:cs typeface="Montserrat" pitchFamily="34" charset="-120"/>
              </a:rPr>
              <a:t>Following these practices can significantly reduce your network's attack surface and improve your security posture.</a:t>
            </a:r>
            <a:endParaRPr lang="en-US" sz="145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 17">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2488168"/>
          </a:xfrm>
          <a:prstGeom prst="rect">
            <a:avLst/>
          </a:prstGeom>
        </p:spPr>
      </p:pic>
      <p:sp>
        <p:nvSpPr>
          <p:cNvPr id="3" name="Text 0"/>
          <p:cNvSpPr/>
          <p:nvPr/>
        </p:nvSpPr>
        <p:spPr>
          <a:xfrm>
            <a:off x="758309" y="3312795"/>
            <a:ext cx="9765506" cy="623530"/>
          </a:xfrm>
          <a:prstGeom prst="rect">
            <a:avLst/>
          </a:prstGeom>
          <a:noFill/>
          <a:ln/>
        </p:spPr>
        <p:txBody>
          <a:bodyPr wrap="none" lIns="0" tIns="0" rIns="0" bIns="0" rtlCol="0" anchor="t"/>
          <a:lstStyle/>
          <a:p>
            <a:pPr algn="l" indent="0" marL="0">
              <a:lnSpc>
                <a:spcPts val="4900"/>
              </a:lnSpc>
              <a:buNone/>
            </a:pPr>
            <a:r>
              <a:rPr lang="en-US" sz="3900" b="1" dirty="0">
                <a:solidFill>
                  <a:srgbClr val="2E3C4E"/>
                </a:solidFill>
                <a:latin typeface="Barlow Bold" pitchFamily="34" charset="0"/>
                <a:ea typeface="Barlow Bold" pitchFamily="34" charset="-122"/>
                <a:cs typeface="Barlow Bold" pitchFamily="34" charset="-120"/>
              </a:rPr>
              <a:t>The Importance of Encryption in Networking</a:t>
            </a:r>
            <a:endParaRPr lang="en-US" sz="3900" dirty="0"/>
          </a:p>
        </p:txBody>
      </p:sp>
      <p:sp>
        <p:nvSpPr>
          <p:cNvPr id="4" name="Text 1"/>
          <p:cNvSpPr/>
          <p:nvPr/>
        </p:nvSpPr>
        <p:spPr>
          <a:xfrm>
            <a:off x="758309" y="4220647"/>
            <a:ext cx="13113782" cy="606504"/>
          </a:xfrm>
          <a:prstGeom prst="rect">
            <a:avLst/>
          </a:prstGeom>
          <a:noFill/>
          <a:ln/>
        </p:spPr>
        <p:txBody>
          <a:bodyPr wrap="square" lIns="0" tIns="0" rIns="0" bIns="0" rtlCol="0" anchor="t"/>
          <a:lstStyle/>
          <a:p>
            <a:pPr algn="l" indent="0" marL="0">
              <a:lnSpc>
                <a:spcPts val="2350"/>
              </a:lnSpc>
              <a:buNone/>
            </a:pPr>
            <a:r>
              <a:rPr lang="en-US" sz="1450" dirty="0">
                <a:solidFill>
                  <a:srgbClr val="384653"/>
                </a:solidFill>
                <a:latin typeface="Montserrat" pitchFamily="34" charset="0"/>
                <a:ea typeface="Montserrat" pitchFamily="34" charset="-122"/>
                <a:cs typeface="Montserrat" pitchFamily="34" charset="-120"/>
              </a:rPr>
              <a:t>Encryption transforms readable data into a coded format that can only be decoded with the correct key, protecting information as it travels across networks.</a:t>
            </a:r>
            <a:endParaRPr lang="en-US" sz="1450" dirty="0"/>
          </a:p>
        </p:txBody>
      </p:sp>
      <p:sp>
        <p:nvSpPr>
          <p:cNvPr id="5" name="Shape 2"/>
          <p:cNvSpPr/>
          <p:nvPr/>
        </p:nvSpPr>
        <p:spPr>
          <a:xfrm>
            <a:off x="758309" y="5040392"/>
            <a:ext cx="4244816" cy="1426250"/>
          </a:xfrm>
          <a:prstGeom prst="roundRect">
            <a:avLst>
              <a:gd name="adj" fmla="val 19938"/>
            </a:avLst>
          </a:prstGeom>
          <a:solidFill>
            <a:srgbClr val="2589C9"/>
          </a:solidFill>
          <a:ln w="7620">
            <a:solidFill>
              <a:srgbClr val="3EA2E2"/>
            </a:solidFill>
            <a:prstDash val="solid"/>
          </a:ln>
        </p:spPr>
      </p:sp>
      <p:sp>
        <p:nvSpPr>
          <p:cNvPr id="6" name="Text 3"/>
          <p:cNvSpPr/>
          <p:nvPr/>
        </p:nvSpPr>
        <p:spPr>
          <a:xfrm>
            <a:off x="955477" y="5237559"/>
            <a:ext cx="3403163" cy="311706"/>
          </a:xfrm>
          <a:prstGeom prst="rect">
            <a:avLst/>
          </a:prstGeom>
          <a:noFill/>
          <a:ln/>
        </p:spPr>
        <p:txBody>
          <a:bodyPr wrap="none" lIns="0" tIns="0" rIns="0" bIns="0" rtlCol="0" anchor="t"/>
          <a:lstStyle/>
          <a:p>
            <a:pPr algn="l" indent="0" marL="0">
              <a:lnSpc>
                <a:spcPts val="2450"/>
              </a:lnSpc>
              <a:buNone/>
            </a:pPr>
            <a:r>
              <a:rPr lang="en-US" sz="1950" b="1" dirty="0">
                <a:solidFill>
                  <a:srgbClr val="FFFFFF"/>
                </a:solidFill>
                <a:latin typeface="Barlow Bold" pitchFamily="34" charset="0"/>
                <a:ea typeface="Barlow Bold" pitchFamily="34" charset="-122"/>
                <a:cs typeface="Barlow Bold" pitchFamily="34" charset="-120"/>
              </a:rPr>
              <a:t>Transport Layer Security (TLS)</a:t>
            </a:r>
            <a:endParaRPr lang="en-US" sz="1950" dirty="0"/>
          </a:p>
        </p:txBody>
      </p:sp>
      <p:sp>
        <p:nvSpPr>
          <p:cNvPr id="7" name="Text 4"/>
          <p:cNvSpPr/>
          <p:nvPr/>
        </p:nvSpPr>
        <p:spPr>
          <a:xfrm>
            <a:off x="955477" y="5662970"/>
            <a:ext cx="3850481" cy="606504"/>
          </a:xfrm>
          <a:prstGeom prst="rect">
            <a:avLst/>
          </a:prstGeom>
          <a:noFill/>
          <a:ln/>
        </p:spPr>
        <p:txBody>
          <a:bodyPr wrap="square" lIns="0" tIns="0" rIns="0" bIns="0" rtlCol="0" anchor="t"/>
          <a:lstStyle/>
          <a:p>
            <a:pPr algn="l" indent="0" marL="0">
              <a:lnSpc>
                <a:spcPts val="2350"/>
              </a:lnSpc>
              <a:buNone/>
            </a:pPr>
            <a:r>
              <a:rPr lang="en-US" sz="1450" dirty="0">
                <a:solidFill>
                  <a:srgbClr val="FFFFFF"/>
                </a:solidFill>
                <a:latin typeface="Montserrat" pitchFamily="34" charset="0"/>
                <a:ea typeface="Montserrat" pitchFamily="34" charset="-122"/>
                <a:cs typeface="Montserrat" pitchFamily="34" charset="-120"/>
              </a:rPr>
              <a:t>Secures web browsing, email, and other communications</a:t>
            </a:r>
            <a:endParaRPr lang="en-US" sz="1450" dirty="0"/>
          </a:p>
        </p:txBody>
      </p:sp>
      <p:sp>
        <p:nvSpPr>
          <p:cNvPr id="8" name="Shape 5"/>
          <p:cNvSpPr/>
          <p:nvPr/>
        </p:nvSpPr>
        <p:spPr>
          <a:xfrm>
            <a:off x="5192673" y="5040392"/>
            <a:ext cx="4244935" cy="1426250"/>
          </a:xfrm>
          <a:prstGeom prst="roundRect">
            <a:avLst>
              <a:gd name="adj" fmla="val 19938"/>
            </a:avLst>
          </a:prstGeom>
          <a:solidFill>
            <a:srgbClr val="2589C9"/>
          </a:solidFill>
          <a:ln w="7620">
            <a:solidFill>
              <a:srgbClr val="3EA2E2"/>
            </a:solidFill>
            <a:prstDash val="solid"/>
          </a:ln>
        </p:spPr>
      </p:sp>
      <p:sp>
        <p:nvSpPr>
          <p:cNvPr id="9" name="Text 6"/>
          <p:cNvSpPr/>
          <p:nvPr/>
        </p:nvSpPr>
        <p:spPr>
          <a:xfrm>
            <a:off x="5389840" y="5237559"/>
            <a:ext cx="3513892" cy="311706"/>
          </a:xfrm>
          <a:prstGeom prst="rect">
            <a:avLst/>
          </a:prstGeom>
          <a:noFill/>
          <a:ln/>
        </p:spPr>
        <p:txBody>
          <a:bodyPr wrap="none" lIns="0" tIns="0" rIns="0" bIns="0" rtlCol="0" anchor="t"/>
          <a:lstStyle/>
          <a:p>
            <a:pPr algn="l" indent="0" marL="0">
              <a:lnSpc>
                <a:spcPts val="2450"/>
              </a:lnSpc>
              <a:buNone/>
            </a:pPr>
            <a:r>
              <a:rPr lang="en-US" sz="1950" b="1" dirty="0">
                <a:solidFill>
                  <a:srgbClr val="FFFFFF"/>
                </a:solidFill>
                <a:latin typeface="Barlow Bold" pitchFamily="34" charset="0"/>
                <a:ea typeface="Barlow Bold" pitchFamily="34" charset="-122"/>
                <a:cs typeface="Barlow Bold" pitchFamily="34" charset="-120"/>
              </a:rPr>
              <a:t>Virtual Private Networks (VPNs)</a:t>
            </a:r>
            <a:endParaRPr lang="en-US" sz="1950" dirty="0"/>
          </a:p>
        </p:txBody>
      </p:sp>
      <p:sp>
        <p:nvSpPr>
          <p:cNvPr id="10" name="Text 7"/>
          <p:cNvSpPr/>
          <p:nvPr/>
        </p:nvSpPr>
        <p:spPr>
          <a:xfrm>
            <a:off x="5389840" y="5662970"/>
            <a:ext cx="3850600" cy="606504"/>
          </a:xfrm>
          <a:prstGeom prst="rect">
            <a:avLst/>
          </a:prstGeom>
          <a:noFill/>
          <a:ln/>
        </p:spPr>
        <p:txBody>
          <a:bodyPr wrap="square" lIns="0" tIns="0" rIns="0" bIns="0" rtlCol="0" anchor="t"/>
          <a:lstStyle/>
          <a:p>
            <a:pPr algn="l" indent="0" marL="0">
              <a:lnSpc>
                <a:spcPts val="2350"/>
              </a:lnSpc>
              <a:buNone/>
            </a:pPr>
            <a:r>
              <a:rPr lang="en-US" sz="1450" dirty="0">
                <a:solidFill>
                  <a:srgbClr val="FFFFFF"/>
                </a:solidFill>
                <a:latin typeface="Montserrat" pitchFamily="34" charset="0"/>
                <a:ea typeface="Montserrat" pitchFamily="34" charset="-122"/>
                <a:cs typeface="Montserrat" pitchFamily="34" charset="-120"/>
              </a:rPr>
              <a:t>Creates encrypted tunnels for secure remote access</a:t>
            </a:r>
            <a:endParaRPr lang="en-US" sz="1450" dirty="0"/>
          </a:p>
        </p:txBody>
      </p:sp>
      <p:sp>
        <p:nvSpPr>
          <p:cNvPr id="11" name="Shape 8"/>
          <p:cNvSpPr/>
          <p:nvPr/>
        </p:nvSpPr>
        <p:spPr>
          <a:xfrm>
            <a:off x="9627156" y="5040392"/>
            <a:ext cx="4244816" cy="1426250"/>
          </a:xfrm>
          <a:prstGeom prst="roundRect">
            <a:avLst>
              <a:gd name="adj" fmla="val 19938"/>
            </a:avLst>
          </a:prstGeom>
          <a:solidFill>
            <a:srgbClr val="2589C9"/>
          </a:solidFill>
          <a:ln w="7620">
            <a:solidFill>
              <a:srgbClr val="3EA2E2"/>
            </a:solidFill>
            <a:prstDash val="solid"/>
          </a:ln>
        </p:spPr>
      </p:sp>
      <p:sp>
        <p:nvSpPr>
          <p:cNvPr id="12" name="Text 9"/>
          <p:cNvSpPr/>
          <p:nvPr/>
        </p:nvSpPr>
        <p:spPr>
          <a:xfrm>
            <a:off x="9824323" y="5237559"/>
            <a:ext cx="2814876" cy="311706"/>
          </a:xfrm>
          <a:prstGeom prst="rect">
            <a:avLst/>
          </a:prstGeom>
          <a:noFill/>
          <a:ln/>
        </p:spPr>
        <p:txBody>
          <a:bodyPr wrap="none" lIns="0" tIns="0" rIns="0" bIns="0" rtlCol="0" anchor="t"/>
          <a:lstStyle/>
          <a:p>
            <a:pPr algn="l" indent="0" marL="0">
              <a:lnSpc>
                <a:spcPts val="2450"/>
              </a:lnSpc>
              <a:buNone/>
            </a:pPr>
            <a:r>
              <a:rPr lang="en-US" sz="1950" b="1" dirty="0">
                <a:solidFill>
                  <a:srgbClr val="FFFFFF"/>
                </a:solidFill>
                <a:latin typeface="Barlow Bold" pitchFamily="34" charset="0"/>
                <a:ea typeface="Barlow Bold" pitchFamily="34" charset="-122"/>
                <a:cs typeface="Barlow Bold" pitchFamily="34" charset="-120"/>
              </a:rPr>
              <a:t>Wireless Security (WPA3)</a:t>
            </a:r>
            <a:endParaRPr lang="en-US" sz="1950" dirty="0"/>
          </a:p>
        </p:txBody>
      </p:sp>
      <p:sp>
        <p:nvSpPr>
          <p:cNvPr id="13" name="Text 10"/>
          <p:cNvSpPr/>
          <p:nvPr/>
        </p:nvSpPr>
        <p:spPr>
          <a:xfrm>
            <a:off x="9824323" y="5662970"/>
            <a:ext cx="3850481" cy="606504"/>
          </a:xfrm>
          <a:prstGeom prst="rect">
            <a:avLst/>
          </a:prstGeom>
          <a:noFill/>
          <a:ln/>
        </p:spPr>
        <p:txBody>
          <a:bodyPr wrap="square" lIns="0" tIns="0" rIns="0" bIns="0" rtlCol="0" anchor="t"/>
          <a:lstStyle/>
          <a:p>
            <a:pPr algn="l" indent="0" marL="0">
              <a:lnSpc>
                <a:spcPts val="2350"/>
              </a:lnSpc>
              <a:buNone/>
            </a:pPr>
            <a:r>
              <a:rPr lang="en-US" sz="1450" dirty="0">
                <a:solidFill>
                  <a:srgbClr val="FFFFFF"/>
                </a:solidFill>
                <a:latin typeface="Montserrat" pitchFamily="34" charset="0"/>
                <a:ea typeface="Montserrat" pitchFamily="34" charset="-122"/>
                <a:cs typeface="Montserrat" pitchFamily="34" charset="-120"/>
              </a:rPr>
              <a:t>Protects Wi-Fi networks from eavesdropping and unauthorized access</a:t>
            </a:r>
            <a:endParaRPr lang="en-US" sz="1450" dirty="0"/>
          </a:p>
        </p:txBody>
      </p:sp>
      <p:sp>
        <p:nvSpPr>
          <p:cNvPr id="14" name="Text 11"/>
          <p:cNvSpPr/>
          <p:nvPr/>
        </p:nvSpPr>
        <p:spPr>
          <a:xfrm>
            <a:off x="758309" y="6679883"/>
            <a:ext cx="13113782" cy="606504"/>
          </a:xfrm>
          <a:prstGeom prst="rect">
            <a:avLst/>
          </a:prstGeom>
          <a:noFill/>
          <a:ln/>
        </p:spPr>
        <p:txBody>
          <a:bodyPr wrap="square" lIns="0" tIns="0" rIns="0" bIns="0" rtlCol="0" anchor="t"/>
          <a:lstStyle/>
          <a:p>
            <a:pPr algn="l" indent="0" marL="0">
              <a:lnSpc>
                <a:spcPts val="2350"/>
              </a:lnSpc>
              <a:buNone/>
            </a:pPr>
            <a:r>
              <a:rPr lang="en-US" sz="1450" dirty="0">
                <a:solidFill>
                  <a:srgbClr val="384653"/>
                </a:solidFill>
                <a:latin typeface="Montserrat" pitchFamily="34" charset="0"/>
                <a:ea typeface="Montserrat" pitchFamily="34" charset="-122"/>
                <a:cs typeface="Montserrat" pitchFamily="34" charset="-120"/>
              </a:rPr>
              <a:t>Without encryption, sensitive data transmitted over networks would be vulnerable to interception and theft. Modern encryption standards make it computationally infeasible for attackers to decrypt protected information.</a:t>
            </a:r>
            <a:endParaRPr lang="en-US" sz="145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 18">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8869680" y="0"/>
            <a:ext cx="5760720" cy="8229600"/>
          </a:xfrm>
          <a:prstGeom prst="rect">
            <a:avLst/>
          </a:prstGeom>
        </p:spPr>
      </p:pic>
      <p:sp>
        <p:nvSpPr>
          <p:cNvPr id="3" name="Text 0"/>
          <p:cNvSpPr/>
          <p:nvPr/>
        </p:nvSpPr>
        <p:spPr>
          <a:xfrm>
            <a:off x="758309" y="950119"/>
            <a:ext cx="7627382" cy="1247061"/>
          </a:xfrm>
          <a:prstGeom prst="rect">
            <a:avLst/>
          </a:prstGeom>
          <a:noFill/>
          <a:ln/>
        </p:spPr>
        <p:txBody>
          <a:bodyPr wrap="square" lIns="0" tIns="0" rIns="0" bIns="0" rtlCol="0" anchor="t"/>
          <a:lstStyle/>
          <a:p>
            <a:pPr algn="l" indent="0" marL="0">
              <a:lnSpc>
                <a:spcPts val="4900"/>
              </a:lnSpc>
              <a:buNone/>
            </a:pPr>
            <a:r>
              <a:rPr lang="en-US" sz="3900" b="1" dirty="0">
                <a:solidFill>
                  <a:srgbClr val="2E3C4E"/>
                </a:solidFill>
                <a:latin typeface="Barlow Bold" pitchFamily="34" charset="0"/>
                <a:ea typeface="Barlow Bold" pitchFamily="34" charset="-122"/>
                <a:cs typeface="Barlow Bold" pitchFamily="34" charset="-120"/>
              </a:rPr>
              <a:t>Emerging Network Security Challenges</a:t>
            </a:r>
            <a:endParaRPr lang="en-US" sz="3900" dirty="0"/>
          </a:p>
        </p:txBody>
      </p:sp>
      <p:sp>
        <p:nvSpPr>
          <p:cNvPr id="4" name="Text 1"/>
          <p:cNvSpPr/>
          <p:nvPr/>
        </p:nvSpPr>
        <p:spPr>
          <a:xfrm>
            <a:off x="758309" y="2671048"/>
            <a:ext cx="2494359" cy="311706"/>
          </a:xfrm>
          <a:prstGeom prst="rect">
            <a:avLst/>
          </a:prstGeom>
          <a:noFill/>
          <a:ln/>
        </p:spPr>
        <p:txBody>
          <a:bodyPr wrap="none" lIns="0" tIns="0" rIns="0" bIns="0" rtlCol="0" anchor="t"/>
          <a:lstStyle/>
          <a:p>
            <a:pPr algn="l" indent="0" marL="0">
              <a:lnSpc>
                <a:spcPts val="2450"/>
              </a:lnSpc>
              <a:buNone/>
            </a:pPr>
            <a:r>
              <a:rPr lang="en-US" sz="1950" b="1" dirty="0">
                <a:solidFill>
                  <a:srgbClr val="2E3C4E"/>
                </a:solidFill>
                <a:latin typeface="Barlow Bold" pitchFamily="34" charset="0"/>
                <a:ea typeface="Barlow Bold" pitchFamily="34" charset="-122"/>
                <a:cs typeface="Barlow Bold" pitchFamily="34" charset="-120"/>
              </a:rPr>
              <a:t>Cloud Networking</a:t>
            </a:r>
            <a:endParaRPr lang="en-US" sz="1950" dirty="0"/>
          </a:p>
        </p:txBody>
      </p:sp>
      <p:sp>
        <p:nvSpPr>
          <p:cNvPr id="5" name="Text 2"/>
          <p:cNvSpPr/>
          <p:nvPr/>
        </p:nvSpPr>
        <p:spPr>
          <a:xfrm>
            <a:off x="758309" y="3172301"/>
            <a:ext cx="3582472" cy="1213009"/>
          </a:xfrm>
          <a:prstGeom prst="rect">
            <a:avLst/>
          </a:prstGeom>
          <a:noFill/>
          <a:ln/>
        </p:spPr>
        <p:txBody>
          <a:bodyPr wrap="square" lIns="0" tIns="0" rIns="0" bIns="0" rtlCol="0" anchor="t"/>
          <a:lstStyle/>
          <a:p>
            <a:pPr algn="l" indent="0" marL="0">
              <a:lnSpc>
                <a:spcPts val="2350"/>
              </a:lnSpc>
              <a:buNone/>
            </a:pPr>
            <a:r>
              <a:rPr lang="en-US" sz="1450" dirty="0">
                <a:solidFill>
                  <a:srgbClr val="384653"/>
                </a:solidFill>
                <a:latin typeface="Montserrat" pitchFamily="34" charset="0"/>
                <a:ea typeface="Montserrat" pitchFamily="34" charset="-122"/>
                <a:cs typeface="Montserrat" pitchFamily="34" charset="-120"/>
              </a:rPr>
              <a:t>As organizations migrate to cloud environments, traditional network boundaries disappear, requiring new security approaches.</a:t>
            </a:r>
            <a:endParaRPr lang="en-US" sz="1450" dirty="0"/>
          </a:p>
        </p:txBody>
      </p:sp>
      <p:sp>
        <p:nvSpPr>
          <p:cNvPr id="6" name="Text 3"/>
          <p:cNvSpPr/>
          <p:nvPr/>
        </p:nvSpPr>
        <p:spPr>
          <a:xfrm>
            <a:off x="758309" y="4574858"/>
            <a:ext cx="2494359" cy="311706"/>
          </a:xfrm>
          <a:prstGeom prst="rect">
            <a:avLst/>
          </a:prstGeom>
          <a:noFill/>
          <a:ln/>
        </p:spPr>
        <p:txBody>
          <a:bodyPr wrap="none" lIns="0" tIns="0" rIns="0" bIns="0" rtlCol="0" anchor="t"/>
          <a:lstStyle/>
          <a:p>
            <a:pPr algn="l" indent="0" marL="0">
              <a:lnSpc>
                <a:spcPts val="2450"/>
              </a:lnSpc>
              <a:buNone/>
            </a:pPr>
            <a:r>
              <a:rPr lang="en-US" sz="1950" b="1" dirty="0">
                <a:solidFill>
                  <a:srgbClr val="2E3C4E"/>
                </a:solidFill>
                <a:latin typeface="Barlow Bold" pitchFamily="34" charset="0"/>
                <a:ea typeface="Barlow Bold" pitchFamily="34" charset="-122"/>
                <a:cs typeface="Barlow Bold" pitchFamily="34" charset="-120"/>
              </a:rPr>
              <a:t>IoT Security</a:t>
            </a:r>
            <a:endParaRPr lang="en-US" sz="1950" dirty="0"/>
          </a:p>
        </p:txBody>
      </p:sp>
      <p:sp>
        <p:nvSpPr>
          <p:cNvPr id="7" name="Text 4"/>
          <p:cNvSpPr/>
          <p:nvPr/>
        </p:nvSpPr>
        <p:spPr>
          <a:xfrm>
            <a:off x="758309" y="5076111"/>
            <a:ext cx="3582472" cy="909757"/>
          </a:xfrm>
          <a:prstGeom prst="rect">
            <a:avLst/>
          </a:prstGeom>
          <a:noFill/>
          <a:ln/>
        </p:spPr>
        <p:txBody>
          <a:bodyPr wrap="square" lIns="0" tIns="0" rIns="0" bIns="0" rtlCol="0" anchor="t"/>
          <a:lstStyle/>
          <a:p>
            <a:pPr algn="l" indent="0" marL="0">
              <a:lnSpc>
                <a:spcPts val="2350"/>
              </a:lnSpc>
              <a:buNone/>
            </a:pPr>
            <a:r>
              <a:rPr lang="en-US" sz="1450" dirty="0">
                <a:solidFill>
                  <a:srgbClr val="384653"/>
                </a:solidFill>
                <a:latin typeface="Montserrat" pitchFamily="34" charset="0"/>
                <a:ea typeface="Montserrat" pitchFamily="34" charset="-122"/>
                <a:cs typeface="Montserrat" pitchFamily="34" charset="-120"/>
              </a:rPr>
              <a:t>The proliferation of Internet of Things devices creates new attack vectors and challenges for network security.</a:t>
            </a:r>
            <a:endParaRPr lang="en-US" sz="1450" dirty="0"/>
          </a:p>
        </p:txBody>
      </p:sp>
      <p:sp>
        <p:nvSpPr>
          <p:cNvPr id="8" name="Text 5"/>
          <p:cNvSpPr/>
          <p:nvPr/>
        </p:nvSpPr>
        <p:spPr>
          <a:xfrm>
            <a:off x="4810839" y="2671048"/>
            <a:ext cx="2494359" cy="311706"/>
          </a:xfrm>
          <a:prstGeom prst="rect">
            <a:avLst/>
          </a:prstGeom>
          <a:noFill/>
          <a:ln/>
        </p:spPr>
        <p:txBody>
          <a:bodyPr wrap="none" lIns="0" tIns="0" rIns="0" bIns="0" rtlCol="0" anchor="t"/>
          <a:lstStyle/>
          <a:p>
            <a:pPr algn="l" indent="0" marL="0">
              <a:lnSpc>
                <a:spcPts val="2450"/>
              </a:lnSpc>
              <a:buNone/>
            </a:pPr>
            <a:r>
              <a:rPr lang="en-US" sz="1950" b="1" dirty="0">
                <a:solidFill>
                  <a:srgbClr val="2E3C4E"/>
                </a:solidFill>
                <a:latin typeface="Barlow Bold" pitchFamily="34" charset="0"/>
                <a:ea typeface="Barlow Bold" pitchFamily="34" charset="-122"/>
                <a:cs typeface="Barlow Bold" pitchFamily="34" charset="-120"/>
              </a:rPr>
              <a:t>5G Networks</a:t>
            </a:r>
            <a:endParaRPr lang="en-US" sz="1950" dirty="0"/>
          </a:p>
        </p:txBody>
      </p:sp>
      <p:sp>
        <p:nvSpPr>
          <p:cNvPr id="9" name="Text 6"/>
          <p:cNvSpPr/>
          <p:nvPr/>
        </p:nvSpPr>
        <p:spPr>
          <a:xfrm>
            <a:off x="4810839" y="3172301"/>
            <a:ext cx="3582472" cy="1213009"/>
          </a:xfrm>
          <a:prstGeom prst="rect">
            <a:avLst/>
          </a:prstGeom>
          <a:noFill/>
          <a:ln/>
        </p:spPr>
        <p:txBody>
          <a:bodyPr wrap="square" lIns="0" tIns="0" rIns="0" bIns="0" rtlCol="0" anchor="t"/>
          <a:lstStyle/>
          <a:p>
            <a:pPr algn="l" indent="0" marL="0">
              <a:lnSpc>
                <a:spcPts val="2350"/>
              </a:lnSpc>
              <a:buNone/>
            </a:pPr>
            <a:r>
              <a:rPr lang="en-US" sz="1450" dirty="0">
                <a:solidFill>
                  <a:srgbClr val="384653"/>
                </a:solidFill>
                <a:latin typeface="Montserrat" pitchFamily="34" charset="0"/>
                <a:ea typeface="Montserrat" pitchFamily="34" charset="-122"/>
                <a:cs typeface="Montserrat" pitchFamily="34" charset="-120"/>
              </a:rPr>
              <a:t>Higher speeds and lower latency enable new applications but also introduce new security considerations.</a:t>
            </a:r>
            <a:endParaRPr lang="en-US" sz="1450" dirty="0"/>
          </a:p>
        </p:txBody>
      </p:sp>
      <p:sp>
        <p:nvSpPr>
          <p:cNvPr id="10" name="Text 7"/>
          <p:cNvSpPr/>
          <p:nvPr/>
        </p:nvSpPr>
        <p:spPr>
          <a:xfrm>
            <a:off x="4810839" y="4574858"/>
            <a:ext cx="2603897" cy="311706"/>
          </a:xfrm>
          <a:prstGeom prst="rect">
            <a:avLst/>
          </a:prstGeom>
          <a:noFill/>
          <a:ln/>
        </p:spPr>
        <p:txBody>
          <a:bodyPr wrap="none" lIns="0" tIns="0" rIns="0" bIns="0" rtlCol="0" anchor="t"/>
          <a:lstStyle/>
          <a:p>
            <a:pPr algn="l" indent="0" marL="0">
              <a:lnSpc>
                <a:spcPts val="2450"/>
              </a:lnSpc>
              <a:buNone/>
            </a:pPr>
            <a:r>
              <a:rPr lang="en-US" sz="1950" b="1" dirty="0">
                <a:solidFill>
                  <a:srgbClr val="2E3C4E"/>
                </a:solidFill>
                <a:latin typeface="Barlow Bold" pitchFamily="34" charset="0"/>
                <a:ea typeface="Barlow Bold" pitchFamily="34" charset="-122"/>
                <a:cs typeface="Barlow Bold" pitchFamily="34" charset="-120"/>
              </a:rPr>
              <a:t>Zero Trust Architecture</a:t>
            </a:r>
            <a:endParaRPr lang="en-US" sz="1950" dirty="0"/>
          </a:p>
        </p:txBody>
      </p:sp>
      <p:sp>
        <p:nvSpPr>
          <p:cNvPr id="11" name="Text 8"/>
          <p:cNvSpPr/>
          <p:nvPr/>
        </p:nvSpPr>
        <p:spPr>
          <a:xfrm>
            <a:off x="4810839" y="5076111"/>
            <a:ext cx="3582472" cy="909757"/>
          </a:xfrm>
          <a:prstGeom prst="rect">
            <a:avLst/>
          </a:prstGeom>
          <a:noFill/>
          <a:ln/>
        </p:spPr>
        <p:txBody>
          <a:bodyPr wrap="square" lIns="0" tIns="0" rIns="0" bIns="0" rtlCol="0" anchor="t"/>
          <a:lstStyle/>
          <a:p>
            <a:pPr algn="l" indent="0" marL="0">
              <a:lnSpc>
                <a:spcPts val="2350"/>
              </a:lnSpc>
              <a:buNone/>
            </a:pPr>
            <a:r>
              <a:rPr lang="en-US" sz="1450" dirty="0">
                <a:solidFill>
                  <a:srgbClr val="384653"/>
                </a:solidFill>
                <a:latin typeface="Montserrat" pitchFamily="34" charset="0"/>
                <a:ea typeface="Montserrat" pitchFamily="34" charset="-122"/>
                <a:cs typeface="Montserrat" pitchFamily="34" charset="-120"/>
              </a:rPr>
              <a:t>Moving from perimeter-based security to a model that verifies every access request, regardless of source.</a:t>
            </a:r>
            <a:endParaRPr lang="en-US" sz="1450" dirty="0"/>
          </a:p>
        </p:txBody>
      </p:sp>
      <p:sp>
        <p:nvSpPr>
          <p:cNvPr id="12" name="Text 9"/>
          <p:cNvSpPr/>
          <p:nvPr/>
        </p:nvSpPr>
        <p:spPr>
          <a:xfrm>
            <a:off x="758309" y="6369725"/>
            <a:ext cx="7627382" cy="909757"/>
          </a:xfrm>
          <a:prstGeom prst="rect">
            <a:avLst/>
          </a:prstGeom>
          <a:noFill/>
          <a:ln/>
        </p:spPr>
        <p:txBody>
          <a:bodyPr wrap="square" lIns="0" tIns="0" rIns="0" bIns="0" rtlCol="0" anchor="t"/>
          <a:lstStyle/>
          <a:p>
            <a:pPr algn="l" indent="0" marL="0">
              <a:lnSpc>
                <a:spcPts val="2350"/>
              </a:lnSpc>
              <a:buNone/>
            </a:pPr>
            <a:r>
              <a:rPr lang="en-US" sz="1450" dirty="0">
                <a:solidFill>
                  <a:srgbClr val="384653"/>
                </a:solidFill>
                <a:latin typeface="Montserrat" pitchFamily="34" charset="0"/>
                <a:ea typeface="Montserrat" pitchFamily="34" charset="-122"/>
                <a:cs typeface="Montserrat" pitchFamily="34" charset="-120"/>
              </a:rPr>
              <a:t>The evolution of networking technologies continues to reshape the cybersecurity landscape, requiring security professionals to constantly adapt their strategies and skills.</a:t>
            </a:r>
            <a:endParaRPr lang="en-US" sz="145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lide 19">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760720" cy="8229600"/>
          </a:xfrm>
          <a:prstGeom prst="rect">
            <a:avLst/>
          </a:prstGeom>
        </p:spPr>
      </p:pic>
      <p:sp>
        <p:nvSpPr>
          <p:cNvPr id="3" name="Text 0"/>
          <p:cNvSpPr/>
          <p:nvPr/>
        </p:nvSpPr>
        <p:spPr>
          <a:xfrm>
            <a:off x="6193393" y="612219"/>
            <a:ext cx="6739176" cy="581382"/>
          </a:xfrm>
          <a:prstGeom prst="rect">
            <a:avLst/>
          </a:prstGeom>
          <a:noFill/>
          <a:ln/>
        </p:spPr>
        <p:txBody>
          <a:bodyPr wrap="none" lIns="0" tIns="0" rIns="0" bIns="0" rtlCol="0" anchor="t"/>
          <a:lstStyle/>
          <a:p>
            <a:pPr algn="l" indent="0" marL="0">
              <a:lnSpc>
                <a:spcPts val="4550"/>
              </a:lnSpc>
              <a:buNone/>
            </a:pPr>
            <a:r>
              <a:rPr lang="en-US" sz="3650" b="1" dirty="0">
                <a:solidFill>
                  <a:srgbClr val="2E3C4E"/>
                </a:solidFill>
                <a:latin typeface="Barlow Bold" pitchFamily="34" charset="0"/>
                <a:ea typeface="Barlow Bold" pitchFamily="34" charset="-122"/>
                <a:cs typeface="Barlow Bold" pitchFamily="34" charset="-120"/>
              </a:rPr>
              <a:t>Practical Network Security Tools</a:t>
            </a:r>
            <a:endParaRPr lang="en-US" sz="3650" dirty="0"/>
          </a:p>
        </p:txBody>
      </p:sp>
      <p:sp>
        <p:nvSpPr>
          <p:cNvPr id="4" name="Shape 1"/>
          <p:cNvSpPr/>
          <p:nvPr/>
        </p:nvSpPr>
        <p:spPr>
          <a:xfrm>
            <a:off x="6193393" y="1723668"/>
            <a:ext cx="7730014" cy="1320879"/>
          </a:xfrm>
          <a:prstGeom prst="roundRect">
            <a:avLst>
              <a:gd name="adj" fmla="val 8307"/>
            </a:avLst>
          </a:prstGeom>
          <a:solidFill>
            <a:srgbClr val="FFFFFF"/>
          </a:solidFill>
          <a:ln/>
        </p:spPr>
      </p:sp>
      <p:pic>
        <p:nvPicPr>
          <p:cNvPr id="5" name="Image 1" descr="preencoded.png">    </p:cNvPr>
          <p:cNvPicPr>
            <a:picLocks noChangeAspect="1"/>
          </p:cNvPicPr>
          <p:nvPr/>
        </p:nvPicPr>
        <p:blipFill>
          <a:blip r:embed="rId2"/>
          <a:stretch>
            <a:fillRect/>
          </a:stretch>
        </p:blipFill>
        <p:spPr>
          <a:xfrm>
            <a:off x="6193393" y="1700808"/>
            <a:ext cx="7730014" cy="91440"/>
          </a:xfrm>
          <a:prstGeom prst="rect">
            <a:avLst/>
          </a:prstGeom>
        </p:spPr>
      </p:pic>
      <p:pic>
        <p:nvPicPr>
          <p:cNvPr id="6" name="Image 2" descr="preencoded.png">    </p:cNvPr>
          <p:cNvPicPr>
            <a:picLocks noChangeAspect="1"/>
          </p:cNvPicPr>
          <p:nvPr/>
        </p:nvPicPr>
        <p:blipFill>
          <a:blip r:embed="rId3"/>
          <a:stretch>
            <a:fillRect/>
          </a:stretch>
        </p:blipFill>
        <p:spPr>
          <a:xfrm>
            <a:off x="9793307" y="1458635"/>
            <a:ext cx="530185" cy="530185"/>
          </a:xfrm>
          <a:prstGeom prst="rect">
            <a:avLst/>
          </a:prstGeom>
        </p:spPr>
      </p:pic>
      <p:sp>
        <p:nvSpPr>
          <p:cNvPr id="7" name="Text 2"/>
          <p:cNvSpPr/>
          <p:nvPr/>
        </p:nvSpPr>
        <p:spPr>
          <a:xfrm>
            <a:off x="9952375" y="1591151"/>
            <a:ext cx="212050" cy="265033"/>
          </a:xfrm>
          <a:prstGeom prst="rect">
            <a:avLst/>
          </a:prstGeom>
          <a:noFill/>
          <a:ln/>
        </p:spPr>
        <p:txBody>
          <a:bodyPr wrap="none" lIns="0" tIns="0" rIns="0" bIns="0" rtlCol="0" anchor="t"/>
          <a:lstStyle/>
          <a:p>
            <a:pPr algn="l" indent="0" marL="0">
              <a:lnSpc>
                <a:spcPts val="2650"/>
              </a:lnSpc>
              <a:buNone/>
            </a:pPr>
            <a:r>
              <a:rPr lang="en-US" sz="1650" b="1" dirty="0">
                <a:solidFill>
                  <a:srgbClr val="000000"/>
                </a:solidFill>
                <a:latin typeface="Barlow Bold" pitchFamily="34" charset="0"/>
                <a:ea typeface="Barlow Bold" pitchFamily="34" charset="-122"/>
                <a:cs typeface="Barlow Bold" pitchFamily="34" charset="-120"/>
              </a:rPr>
              <a:t>1</a:t>
            </a:r>
            <a:endParaRPr lang="en-US" sz="1650" dirty="0"/>
          </a:p>
        </p:txBody>
      </p:sp>
      <p:sp>
        <p:nvSpPr>
          <p:cNvPr id="8" name="Text 3"/>
          <p:cNvSpPr/>
          <p:nvPr/>
        </p:nvSpPr>
        <p:spPr>
          <a:xfrm>
            <a:off x="6392942" y="2165509"/>
            <a:ext cx="2325648" cy="290632"/>
          </a:xfrm>
          <a:prstGeom prst="rect">
            <a:avLst/>
          </a:prstGeom>
          <a:noFill/>
          <a:ln/>
        </p:spPr>
        <p:txBody>
          <a:bodyPr wrap="none" lIns="0" tIns="0" rIns="0" bIns="0" rtlCol="0" anchor="t"/>
          <a:lstStyle/>
          <a:p>
            <a:pPr algn="l" indent="0" marL="0">
              <a:lnSpc>
                <a:spcPts val="2250"/>
              </a:lnSpc>
              <a:buNone/>
            </a:pPr>
            <a:r>
              <a:rPr lang="en-US" sz="1800" b="1" dirty="0">
                <a:solidFill>
                  <a:srgbClr val="384653"/>
                </a:solidFill>
                <a:latin typeface="Barlow Bold" pitchFamily="34" charset="0"/>
                <a:ea typeface="Barlow Bold" pitchFamily="34" charset="-122"/>
                <a:cs typeface="Barlow Bold" pitchFamily="34" charset="-120"/>
              </a:rPr>
              <a:t>Wireshark</a:t>
            </a:r>
            <a:endParaRPr lang="en-US" sz="1800" dirty="0"/>
          </a:p>
        </p:txBody>
      </p:sp>
      <p:sp>
        <p:nvSpPr>
          <p:cNvPr id="9" name="Text 4"/>
          <p:cNvSpPr/>
          <p:nvPr/>
        </p:nvSpPr>
        <p:spPr>
          <a:xfrm>
            <a:off x="6392942" y="2562106"/>
            <a:ext cx="7330916" cy="282893"/>
          </a:xfrm>
          <a:prstGeom prst="rect">
            <a:avLst/>
          </a:prstGeom>
          <a:noFill/>
          <a:ln/>
        </p:spPr>
        <p:txBody>
          <a:bodyPr wrap="none" lIns="0" tIns="0" rIns="0" bIns="0" rtlCol="0" anchor="t"/>
          <a:lstStyle/>
          <a:p>
            <a:pPr algn="l" indent="0" marL="0">
              <a:lnSpc>
                <a:spcPts val="2200"/>
              </a:lnSpc>
              <a:buNone/>
            </a:pPr>
            <a:r>
              <a:rPr lang="en-US" sz="1350" dirty="0">
                <a:solidFill>
                  <a:srgbClr val="384653"/>
                </a:solidFill>
                <a:latin typeface="Montserrat" pitchFamily="34" charset="0"/>
                <a:ea typeface="Montserrat" pitchFamily="34" charset="-122"/>
                <a:cs typeface="Montserrat" pitchFamily="34" charset="-120"/>
              </a:rPr>
              <a:t>Network protocol analyzer for monitoring and troubleshooting network traffic</a:t>
            </a:r>
            <a:endParaRPr lang="en-US" sz="1350" dirty="0"/>
          </a:p>
        </p:txBody>
      </p:sp>
      <p:sp>
        <p:nvSpPr>
          <p:cNvPr id="10" name="Shape 5"/>
          <p:cNvSpPr/>
          <p:nvPr/>
        </p:nvSpPr>
        <p:spPr>
          <a:xfrm>
            <a:off x="6193393" y="3486269"/>
            <a:ext cx="7730014" cy="1320879"/>
          </a:xfrm>
          <a:prstGeom prst="roundRect">
            <a:avLst>
              <a:gd name="adj" fmla="val 8307"/>
            </a:avLst>
          </a:prstGeom>
          <a:solidFill>
            <a:srgbClr val="FFFFFF"/>
          </a:solidFill>
          <a:ln/>
        </p:spPr>
      </p:sp>
      <p:pic>
        <p:nvPicPr>
          <p:cNvPr id="11" name="Image 3" descr="preencoded.png">    </p:cNvPr>
          <p:cNvPicPr>
            <a:picLocks noChangeAspect="1"/>
          </p:cNvPicPr>
          <p:nvPr/>
        </p:nvPicPr>
        <p:blipFill>
          <a:blip r:embed="rId4"/>
          <a:stretch>
            <a:fillRect/>
          </a:stretch>
        </p:blipFill>
        <p:spPr>
          <a:xfrm>
            <a:off x="6193393" y="3463409"/>
            <a:ext cx="7730014" cy="91440"/>
          </a:xfrm>
          <a:prstGeom prst="rect">
            <a:avLst/>
          </a:prstGeom>
        </p:spPr>
      </p:pic>
      <p:pic>
        <p:nvPicPr>
          <p:cNvPr id="12" name="Image 4" descr="preencoded.png">    </p:cNvPr>
          <p:cNvPicPr>
            <a:picLocks noChangeAspect="1"/>
          </p:cNvPicPr>
          <p:nvPr/>
        </p:nvPicPr>
        <p:blipFill>
          <a:blip r:embed="rId5"/>
          <a:stretch>
            <a:fillRect/>
          </a:stretch>
        </p:blipFill>
        <p:spPr>
          <a:xfrm>
            <a:off x="9793307" y="3221236"/>
            <a:ext cx="530185" cy="530185"/>
          </a:xfrm>
          <a:prstGeom prst="rect">
            <a:avLst/>
          </a:prstGeom>
        </p:spPr>
      </p:pic>
      <p:sp>
        <p:nvSpPr>
          <p:cNvPr id="13" name="Text 6"/>
          <p:cNvSpPr/>
          <p:nvPr/>
        </p:nvSpPr>
        <p:spPr>
          <a:xfrm>
            <a:off x="9952375" y="3353753"/>
            <a:ext cx="212050" cy="265033"/>
          </a:xfrm>
          <a:prstGeom prst="rect">
            <a:avLst/>
          </a:prstGeom>
          <a:noFill/>
          <a:ln/>
        </p:spPr>
        <p:txBody>
          <a:bodyPr wrap="none" lIns="0" tIns="0" rIns="0" bIns="0" rtlCol="0" anchor="t"/>
          <a:lstStyle/>
          <a:p>
            <a:pPr algn="l" indent="0" marL="0">
              <a:lnSpc>
                <a:spcPts val="2650"/>
              </a:lnSpc>
              <a:buNone/>
            </a:pPr>
            <a:r>
              <a:rPr lang="en-US" sz="1650" b="1" dirty="0">
                <a:solidFill>
                  <a:srgbClr val="000000"/>
                </a:solidFill>
                <a:latin typeface="Barlow Bold" pitchFamily="34" charset="0"/>
                <a:ea typeface="Barlow Bold" pitchFamily="34" charset="-122"/>
                <a:cs typeface="Barlow Bold" pitchFamily="34" charset="-120"/>
              </a:rPr>
              <a:t>2</a:t>
            </a:r>
            <a:endParaRPr lang="en-US" sz="1650" dirty="0"/>
          </a:p>
        </p:txBody>
      </p:sp>
      <p:sp>
        <p:nvSpPr>
          <p:cNvPr id="14" name="Text 7"/>
          <p:cNvSpPr/>
          <p:nvPr/>
        </p:nvSpPr>
        <p:spPr>
          <a:xfrm>
            <a:off x="6392942" y="3928110"/>
            <a:ext cx="2325648" cy="290632"/>
          </a:xfrm>
          <a:prstGeom prst="rect">
            <a:avLst/>
          </a:prstGeom>
          <a:noFill/>
          <a:ln/>
        </p:spPr>
        <p:txBody>
          <a:bodyPr wrap="none" lIns="0" tIns="0" rIns="0" bIns="0" rtlCol="0" anchor="t"/>
          <a:lstStyle/>
          <a:p>
            <a:pPr algn="l" indent="0" marL="0">
              <a:lnSpc>
                <a:spcPts val="2250"/>
              </a:lnSpc>
              <a:buNone/>
            </a:pPr>
            <a:r>
              <a:rPr lang="en-US" sz="1800" b="1" dirty="0">
                <a:solidFill>
                  <a:srgbClr val="384653"/>
                </a:solidFill>
                <a:latin typeface="Barlow Bold" pitchFamily="34" charset="0"/>
                <a:ea typeface="Barlow Bold" pitchFamily="34" charset="-122"/>
                <a:cs typeface="Barlow Bold" pitchFamily="34" charset="-120"/>
              </a:rPr>
              <a:t>Ettercap</a:t>
            </a:r>
            <a:endParaRPr lang="en-US" sz="1800" dirty="0"/>
          </a:p>
        </p:txBody>
      </p:sp>
      <p:sp>
        <p:nvSpPr>
          <p:cNvPr id="15" name="Text 8"/>
          <p:cNvSpPr/>
          <p:nvPr/>
        </p:nvSpPr>
        <p:spPr>
          <a:xfrm>
            <a:off x="6392942" y="4324707"/>
            <a:ext cx="7330916" cy="282893"/>
          </a:xfrm>
          <a:prstGeom prst="rect">
            <a:avLst/>
          </a:prstGeom>
          <a:noFill/>
          <a:ln/>
        </p:spPr>
        <p:txBody>
          <a:bodyPr wrap="none" lIns="0" tIns="0" rIns="0" bIns="0" rtlCol="0" anchor="t"/>
          <a:lstStyle/>
          <a:p>
            <a:pPr algn="l" indent="0" marL="0">
              <a:lnSpc>
                <a:spcPts val="2200"/>
              </a:lnSpc>
              <a:buNone/>
            </a:pPr>
            <a:r>
              <a:rPr lang="en-US" sz="1350" dirty="0">
                <a:solidFill>
                  <a:srgbClr val="384653"/>
                </a:solidFill>
                <a:latin typeface="Montserrat" pitchFamily="34" charset="0"/>
                <a:ea typeface="Montserrat" pitchFamily="34" charset="-122"/>
                <a:cs typeface="Montserrat" pitchFamily="34" charset="-120"/>
              </a:rPr>
              <a:t>Simulating ARP Spoofing (Man-in-the-Middle Attack)</a:t>
            </a:r>
            <a:endParaRPr lang="en-US" sz="1350" dirty="0"/>
          </a:p>
        </p:txBody>
      </p:sp>
      <p:sp>
        <p:nvSpPr>
          <p:cNvPr id="16" name="Shape 9"/>
          <p:cNvSpPr/>
          <p:nvPr/>
        </p:nvSpPr>
        <p:spPr>
          <a:xfrm>
            <a:off x="6193393" y="5248870"/>
            <a:ext cx="7730014" cy="1320879"/>
          </a:xfrm>
          <a:prstGeom prst="roundRect">
            <a:avLst>
              <a:gd name="adj" fmla="val 8307"/>
            </a:avLst>
          </a:prstGeom>
          <a:solidFill>
            <a:srgbClr val="FFFFFF"/>
          </a:solidFill>
          <a:ln/>
        </p:spPr>
      </p:sp>
      <p:pic>
        <p:nvPicPr>
          <p:cNvPr id="17" name="Image 5" descr="preencoded.png">    </p:cNvPr>
          <p:cNvPicPr>
            <a:picLocks noChangeAspect="1"/>
          </p:cNvPicPr>
          <p:nvPr/>
        </p:nvPicPr>
        <p:blipFill>
          <a:blip r:embed="rId6"/>
          <a:stretch>
            <a:fillRect/>
          </a:stretch>
        </p:blipFill>
        <p:spPr>
          <a:xfrm>
            <a:off x="6193393" y="5226010"/>
            <a:ext cx="7730014" cy="91440"/>
          </a:xfrm>
          <a:prstGeom prst="rect">
            <a:avLst/>
          </a:prstGeom>
        </p:spPr>
      </p:pic>
      <p:pic>
        <p:nvPicPr>
          <p:cNvPr id="18" name="Image 6" descr="preencoded.png">    </p:cNvPr>
          <p:cNvPicPr>
            <a:picLocks noChangeAspect="1"/>
          </p:cNvPicPr>
          <p:nvPr/>
        </p:nvPicPr>
        <p:blipFill>
          <a:blip r:embed="rId7"/>
          <a:stretch>
            <a:fillRect/>
          </a:stretch>
        </p:blipFill>
        <p:spPr>
          <a:xfrm>
            <a:off x="9793307" y="4983837"/>
            <a:ext cx="530185" cy="530185"/>
          </a:xfrm>
          <a:prstGeom prst="rect">
            <a:avLst/>
          </a:prstGeom>
        </p:spPr>
      </p:pic>
      <p:sp>
        <p:nvSpPr>
          <p:cNvPr id="19" name="Text 10"/>
          <p:cNvSpPr/>
          <p:nvPr/>
        </p:nvSpPr>
        <p:spPr>
          <a:xfrm>
            <a:off x="9952375" y="5116354"/>
            <a:ext cx="212050" cy="265033"/>
          </a:xfrm>
          <a:prstGeom prst="rect">
            <a:avLst/>
          </a:prstGeom>
          <a:noFill/>
          <a:ln/>
        </p:spPr>
        <p:txBody>
          <a:bodyPr wrap="none" lIns="0" tIns="0" rIns="0" bIns="0" rtlCol="0" anchor="t"/>
          <a:lstStyle/>
          <a:p>
            <a:pPr algn="l" indent="0" marL="0">
              <a:lnSpc>
                <a:spcPts val="2650"/>
              </a:lnSpc>
              <a:buNone/>
            </a:pPr>
            <a:r>
              <a:rPr lang="en-US" sz="1650" b="1" dirty="0">
                <a:solidFill>
                  <a:srgbClr val="000000"/>
                </a:solidFill>
                <a:latin typeface="Barlow Bold" pitchFamily="34" charset="0"/>
                <a:ea typeface="Barlow Bold" pitchFamily="34" charset="-122"/>
                <a:cs typeface="Barlow Bold" pitchFamily="34" charset="-120"/>
              </a:rPr>
              <a:t>3</a:t>
            </a:r>
            <a:endParaRPr lang="en-US" sz="1650" dirty="0"/>
          </a:p>
        </p:txBody>
      </p:sp>
      <p:sp>
        <p:nvSpPr>
          <p:cNvPr id="20" name="Text 11"/>
          <p:cNvSpPr/>
          <p:nvPr/>
        </p:nvSpPr>
        <p:spPr>
          <a:xfrm>
            <a:off x="6392942" y="5690711"/>
            <a:ext cx="2325648" cy="290632"/>
          </a:xfrm>
          <a:prstGeom prst="rect">
            <a:avLst/>
          </a:prstGeom>
          <a:noFill/>
          <a:ln/>
        </p:spPr>
        <p:txBody>
          <a:bodyPr wrap="none" lIns="0" tIns="0" rIns="0" bIns="0" rtlCol="0" anchor="t"/>
          <a:lstStyle/>
          <a:p>
            <a:pPr algn="l" indent="0" marL="0">
              <a:lnSpc>
                <a:spcPts val="2250"/>
              </a:lnSpc>
              <a:buNone/>
            </a:pPr>
            <a:r>
              <a:rPr lang="en-US" sz="1800" b="1" dirty="0">
                <a:solidFill>
                  <a:srgbClr val="384653"/>
                </a:solidFill>
                <a:latin typeface="Barlow Bold" pitchFamily="34" charset="0"/>
                <a:ea typeface="Barlow Bold" pitchFamily="34" charset="-122"/>
                <a:cs typeface="Barlow Bold" pitchFamily="34" charset="-120"/>
              </a:rPr>
              <a:t>VLAN</a:t>
            </a:r>
            <a:endParaRPr lang="en-US" sz="1800" dirty="0"/>
          </a:p>
        </p:txBody>
      </p:sp>
      <p:sp>
        <p:nvSpPr>
          <p:cNvPr id="21" name="Text 12"/>
          <p:cNvSpPr/>
          <p:nvPr/>
        </p:nvSpPr>
        <p:spPr>
          <a:xfrm>
            <a:off x="6392942" y="6087308"/>
            <a:ext cx="7330916" cy="282893"/>
          </a:xfrm>
          <a:prstGeom prst="rect">
            <a:avLst/>
          </a:prstGeom>
          <a:noFill/>
          <a:ln/>
        </p:spPr>
        <p:txBody>
          <a:bodyPr wrap="none" lIns="0" tIns="0" rIns="0" bIns="0" rtlCol="0" anchor="t"/>
          <a:lstStyle/>
          <a:p>
            <a:pPr algn="l" indent="0" marL="0">
              <a:lnSpc>
                <a:spcPts val="2200"/>
              </a:lnSpc>
              <a:buNone/>
            </a:pPr>
            <a:r>
              <a:rPr lang="en-US" sz="1350" dirty="0">
                <a:solidFill>
                  <a:srgbClr val="384653"/>
                </a:solidFill>
                <a:latin typeface="Montserrat" pitchFamily="34" charset="0"/>
                <a:ea typeface="Montserrat" pitchFamily="34" charset="-122"/>
                <a:cs typeface="Montserrat" pitchFamily="34" charset="-120"/>
              </a:rPr>
              <a:t>Understand how VLANs logically segment network traffic to improve security.</a:t>
            </a:r>
            <a:endParaRPr lang="en-US" sz="1350" dirty="0"/>
          </a:p>
        </p:txBody>
      </p:sp>
      <p:sp>
        <p:nvSpPr>
          <p:cNvPr id="22" name="Text 13"/>
          <p:cNvSpPr/>
          <p:nvPr/>
        </p:nvSpPr>
        <p:spPr>
          <a:xfrm>
            <a:off x="6193393" y="6768584"/>
            <a:ext cx="7730014" cy="848678"/>
          </a:xfrm>
          <a:prstGeom prst="rect">
            <a:avLst/>
          </a:prstGeom>
          <a:noFill/>
          <a:ln/>
        </p:spPr>
        <p:txBody>
          <a:bodyPr wrap="square" lIns="0" tIns="0" rIns="0" bIns="0" rtlCol="0" anchor="t"/>
          <a:lstStyle/>
          <a:p>
            <a:pPr algn="l" indent="0" marL="0">
              <a:lnSpc>
                <a:spcPts val="2200"/>
              </a:lnSpc>
              <a:buNone/>
            </a:pPr>
            <a:r>
              <a:rPr lang="en-US" sz="1350" dirty="0">
                <a:solidFill>
                  <a:srgbClr val="384653"/>
                </a:solidFill>
                <a:latin typeface="Montserrat" pitchFamily="34" charset="0"/>
                <a:ea typeface="Montserrat" pitchFamily="34" charset="-122"/>
                <a:cs typeface="Montserrat" pitchFamily="34" charset="-120"/>
              </a:rPr>
              <a:t>Proficiency with these tools is valuable for both defensive security operations and offensive security testing. They provide visibility into network activity and help identify potential security issues.</a:t>
            </a:r>
            <a:endParaRPr lang="en-US" sz="135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2488168"/>
          </a:xfrm>
          <a:prstGeom prst="rect">
            <a:avLst/>
          </a:prstGeom>
        </p:spPr>
      </p:pic>
      <p:pic>
        <p:nvPicPr>
          <p:cNvPr id="3" name="Image 1" descr="preencoded.png">    </p:cNvPr>
          <p:cNvPicPr>
            <a:picLocks noChangeAspect="1"/>
          </p:cNvPicPr>
          <p:nvPr/>
        </p:nvPicPr>
        <p:blipFill>
          <a:blip r:embed="rId2"/>
          <a:stretch>
            <a:fillRect/>
          </a:stretch>
        </p:blipFill>
        <p:spPr>
          <a:xfrm>
            <a:off x="5927884" y="236934"/>
            <a:ext cx="2774513" cy="1895832"/>
          </a:xfrm>
          <a:prstGeom prst="rect">
            <a:avLst/>
          </a:prstGeom>
        </p:spPr>
      </p:pic>
      <p:sp>
        <p:nvSpPr>
          <p:cNvPr id="4" name="Text 0"/>
          <p:cNvSpPr/>
          <p:nvPr/>
        </p:nvSpPr>
        <p:spPr>
          <a:xfrm>
            <a:off x="758309" y="4132540"/>
            <a:ext cx="9651683" cy="623530"/>
          </a:xfrm>
          <a:prstGeom prst="rect">
            <a:avLst/>
          </a:prstGeom>
          <a:noFill/>
          <a:ln/>
        </p:spPr>
        <p:txBody>
          <a:bodyPr wrap="none" lIns="0" tIns="0" rIns="0" bIns="0" rtlCol="0" anchor="t"/>
          <a:lstStyle/>
          <a:p>
            <a:pPr algn="l" indent="0" marL="0">
              <a:lnSpc>
                <a:spcPts val="4900"/>
              </a:lnSpc>
              <a:buNone/>
            </a:pPr>
            <a:r>
              <a:rPr lang="en-US" sz="3900" b="1" dirty="0">
                <a:solidFill>
                  <a:srgbClr val="2E3C4E"/>
                </a:solidFill>
                <a:latin typeface="Barlow Bold" pitchFamily="34" charset="0"/>
                <a:ea typeface="Barlow Bold" pitchFamily="34" charset="-122"/>
                <a:cs typeface="Barlow Bold" pitchFamily="34" charset="-120"/>
              </a:rPr>
              <a:t>Understanding Networking in Cybersecurity</a:t>
            </a:r>
            <a:endParaRPr lang="en-US" sz="3900" dirty="0"/>
          </a:p>
        </p:txBody>
      </p:sp>
      <p:sp>
        <p:nvSpPr>
          <p:cNvPr id="5" name="Text 1"/>
          <p:cNvSpPr/>
          <p:nvPr/>
        </p:nvSpPr>
        <p:spPr>
          <a:xfrm>
            <a:off x="758309" y="5040392"/>
            <a:ext cx="13113782" cy="606504"/>
          </a:xfrm>
          <a:prstGeom prst="rect">
            <a:avLst/>
          </a:prstGeom>
          <a:noFill/>
          <a:ln/>
        </p:spPr>
        <p:txBody>
          <a:bodyPr wrap="square" lIns="0" tIns="0" rIns="0" bIns="0" rtlCol="0" anchor="t"/>
          <a:lstStyle/>
          <a:p>
            <a:pPr algn="l" indent="0" marL="0">
              <a:lnSpc>
                <a:spcPts val="2350"/>
              </a:lnSpc>
              <a:buNone/>
            </a:pPr>
            <a:r>
              <a:rPr lang="en-US" sz="1450" dirty="0">
                <a:solidFill>
                  <a:srgbClr val="384653"/>
                </a:solidFill>
                <a:latin typeface="Montserrat" pitchFamily="34" charset="0"/>
                <a:ea typeface="Montserrat" pitchFamily="34" charset="-122"/>
                <a:cs typeface="Montserrat" pitchFamily="34" charset="-120"/>
              </a:rPr>
              <a:t>A network is simply a collection of interconnected devices—computers, phones, servers—that exchange information. These connections can happen over physical wires, like Ethernet cables, or wirelessly using Wi-Fi.</a:t>
            </a:r>
            <a:endParaRPr lang="en-US" sz="1450" dirty="0"/>
          </a:p>
        </p:txBody>
      </p:sp>
      <p:sp>
        <p:nvSpPr>
          <p:cNvPr id="6" name="Text 2"/>
          <p:cNvSpPr/>
          <p:nvPr/>
        </p:nvSpPr>
        <p:spPr>
          <a:xfrm>
            <a:off x="758309" y="5860137"/>
            <a:ext cx="13113782" cy="606504"/>
          </a:xfrm>
          <a:prstGeom prst="rect">
            <a:avLst/>
          </a:prstGeom>
          <a:noFill/>
          <a:ln/>
        </p:spPr>
        <p:txBody>
          <a:bodyPr wrap="square" lIns="0" tIns="0" rIns="0" bIns="0" rtlCol="0" anchor="t"/>
          <a:lstStyle/>
          <a:p>
            <a:pPr algn="l" indent="0" marL="0">
              <a:lnSpc>
                <a:spcPts val="2350"/>
              </a:lnSpc>
              <a:buNone/>
            </a:pPr>
            <a:r>
              <a:rPr lang="en-US" sz="1450" dirty="0">
                <a:solidFill>
                  <a:srgbClr val="384653"/>
                </a:solidFill>
                <a:latin typeface="Montserrat" pitchFamily="34" charset="0"/>
                <a:ea typeface="Montserrat" pitchFamily="34" charset="-122"/>
                <a:cs typeface="Montserrat" pitchFamily="34" charset="-120"/>
              </a:rPr>
              <a:t>When you send a message from your phone to a friend across the globe, that message travels through routers, switches, servers, and cables. Networking defines the rules and technologies that make such communication possible.</a:t>
            </a:r>
            <a:endParaRPr lang="en-US" sz="145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name="Slide 20">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760720" cy="8229600"/>
          </a:xfrm>
          <a:prstGeom prst="rect">
            <a:avLst/>
          </a:prstGeom>
        </p:spPr>
      </p:pic>
      <p:sp>
        <p:nvSpPr>
          <p:cNvPr id="3" name="Text 0"/>
          <p:cNvSpPr/>
          <p:nvPr/>
        </p:nvSpPr>
        <p:spPr>
          <a:xfrm>
            <a:off x="6244709" y="1299686"/>
            <a:ext cx="7627382" cy="1247061"/>
          </a:xfrm>
          <a:prstGeom prst="rect">
            <a:avLst/>
          </a:prstGeom>
          <a:noFill/>
          <a:ln/>
        </p:spPr>
        <p:txBody>
          <a:bodyPr wrap="square" lIns="0" tIns="0" rIns="0" bIns="0" rtlCol="0" anchor="t"/>
          <a:lstStyle/>
          <a:p>
            <a:pPr algn="l" indent="0" marL="0">
              <a:lnSpc>
                <a:spcPts val="4900"/>
              </a:lnSpc>
              <a:buNone/>
            </a:pPr>
            <a:r>
              <a:rPr lang="en-US" sz="3900" b="1" dirty="0">
                <a:solidFill>
                  <a:srgbClr val="2E3C4E"/>
                </a:solidFill>
                <a:latin typeface="Barlow Bold" pitchFamily="34" charset="0"/>
                <a:ea typeface="Barlow Bold" pitchFamily="34" charset="-122"/>
                <a:cs typeface="Barlow Bold" pitchFamily="34" charset="-120"/>
              </a:rPr>
              <a:t>Final Thoughts: The Heartbeat of Cybersecurity</a:t>
            </a:r>
            <a:endParaRPr lang="en-US" sz="3900" dirty="0"/>
          </a:p>
        </p:txBody>
      </p:sp>
      <p:sp>
        <p:nvSpPr>
          <p:cNvPr id="4" name="Text 1"/>
          <p:cNvSpPr/>
          <p:nvPr/>
        </p:nvSpPr>
        <p:spPr>
          <a:xfrm>
            <a:off x="6529030" y="3044309"/>
            <a:ext cx="7343061" cy="606504"/>
          </a:xfrm>
          <a:prstGeom prst="rect">
            <a:avLst/>
          </a:prstGeom>
          <a:noFill/>
          <a:ln/>
        </p:spPr>
        <p:txBody>
          <a:bodyPr wrap="square" lIns="0" tIns="0" rIns="0" bIns="0" rtlCol="0" anchor="t"/>
          <a:lstStyle/>
          <a:p>
            <a:pPr algn="l" indent="0" marL="0">
              <a:lnSpc>
                <a:spcPts val="2350"/>
              </a:lnSpc>
              <a:buNone/>
            </a:pPr>
            <a:r>
              <a:rPr lang="en-US" sz="1450" dirty="0">
                <a:solidFill>
                  <a:srgbClr val="384653"/>
                </a:solidFill>
                <a:latin typeface="Montserrat" pitchFamily="34" charset="0"/>
                <a:ea typeface="Montserrat" pitchFamily="34" charset="-122"/>
                <a:cs typeface="Montserrat" pitchFamily="34" charset="-120"/>
              </a:rPr>
              <a:t>Networking is the invisible thread that ties every system together, and knowing how it works is the first step in protecting it.</a:t>
            </a:r>
            <a:endParaRPr lang="en-US" sz="1450" dirty="0"/>
          </a:p>
        </p:txBody>
      </p:sp>
      <p:sp>
        <p:nvSpPr>
          <p:cNvPr id="5" name="Shape 2"/>
          <p:cNvSpPr/>
          <p:nvPr/>
        </p:nvSpPr>
        <p:spPr>
          <a:xfrm>
            <a:off x="6244709" y="2831068"/>
            <a:ext cx="22860" cy="1032986"/>
          </a:xfrm>
          <a:prstGeom prst="rect">
            <a:avLst/>
          </a:prstGeom>
          <a:solidFill>
            <a:srgbClr val="75BAE6"/>
          </a:solidFill>
          <a:ln/>
        </p:spPr>
      </p:sp>
      <p:sp>
        <p:nvSpPr>
          <p:cNvPr id="6" name="Text 3"/>
          <p:cNvSpPr/>
          <p:nvPr/>
        </p:nvSpPr>
        <p:spPr>
          <a:xfrm>
            <a:off x="6244709" y="4077295"/>
            <a:ext cx="7627382" cy="909757"/>
          </a:xfrm>
          <a:prstGeom prst="rect">
            <a:avLst/>
          </a:prstGeom>
          <a:noFill/>
          <a:ln/>
        </p:spPr>
        <p:txBody>
          <a:bodyPr wrap="square" lIns="0" tIns="0" rIns="0" bIns="0" rtlCol="0" anchor="t"/>
          <a:lstStyle/>
          <a:p>
            <a:pPr algn="l" indent="0" marL="0">
              <a:lnSpc>
                <a:spcPts val="2350"/>
              </a:lnSpc>
              <a:buNone/>
            </a:pPr>
            <a:r>
              <a:rPr lang="en-US" sz="1450" dirty="0">
                <a:solidFill>
                  <a:srgbClr val="384653"/>
                </a:solidFill>
                <a:latin typeface="Montserrat" pitchFamily="34" charset="0"/>
                <a:ea typeface="Montserrat" pitchFamily="34" charset="-122"/>
                <a:cs typeface="Montserrat" pitchFamily="34" charset="-120"/>
              </a:rPr>
              <a:t>Whether you're just starting out or aiming for a cybersecurity career, these networking fundamentals give you the map to navigate and secure the digital landscape.</a:t>
            </a:r>
            <a:endParaRPr lang="en-US" sz="1450" dirty="0"/>
          </a:p>
        </p:txBody>
      </p:sp>
      <p:sp>
        <p:nvSpPr>
          <p:cNvPr id="7" name="Text 4"/>
          <p:cNvSpPr/>
          <p:nvPr/>
        </p:nvSpPr>
        <p:spPr>
          <a:xfrm>
            <a:off x="6244709" y="5200293"/>
            <a:ext cx="7627382" cy="909757"/>
          </a:xfrm>
          <a:prstGeom prst="rect">
            <a:avLst/>
          </a:prstGeom>
          <a:noFill/>
          <a:ln/>
        </p:spPr>
        <p:txBody>
          <a:bodyPr wrap="square" lIns="0" tIns="0" rIns="0" bIns="0" rtlCol="0" anchor="t"/>
          <a:lstStyle/>
          <a:p>
            <a:pPr algn="l" indent="0" marL="0">
              <a:lnSpc>
                <a:spcPts val="2350"/>
              </a:lnSpc>
              <a:buNone/>
            </a:pPr>
            <a:r>
              <a:rPr lang="en-US" sz="1450" dirty="0">
                <a:solidFill>
                  <a:srgbClr val="384653"/>
                </a:solidFill>
                <a:latin typeface="Montserrat" pitchFamily="34" charset="0"/>
                <a:ea typeface="Montserrat" pitchFamily="34" charset="-122"/>
                <a:cs typeface="Montserrat" pitchFamily="34" charset="-120"/>
              </a:rPr>
              <a:t>In the next chapters, we will explore how to apply this knowledge to detect threats, respond to incidents, and build resilient systems capable of withstanding real-world attacks.</a:t>
            </a:r>
            <a:endParaRPr lang="en-US" sz="1450" dirty="0"/>
          </a:p>
        </p:txBody>
      </p:sp>
      <p:sp>
        <p:nvSpPr>
          <p:cNvPr id="8" name="Text 5"/>
          <p:cNvSpPr/>
          <p:nvPr/>
        </p:nvSpPr>
        <p:spPr>
          <a:xfrm>
            <a:off x="6244709" y="6323290"/>
            <a:ext cx="7627382" cy="606504"/>
          </a:xfrm>
          <a:prstGeom prst="rect">
            <a:avLst/>
          </a:prstGeom>
          <a:noFill/>
          <a:ln/>
        </p:spPr>
        <p:txBody>
          <a:bodyPr wrap="square" lIns="0" tIns="0" rIns="0" bIns="0" rtlCol="0" anchor="t"/>
          <a:lstStyle/>
          <a:p>
            <a:pPr algn="l" indent="0" marL="0">
              <a:lnSpc>
                <a:spcPts val="2350"/>
              </a:lnSpc>
              <a:buNone/>
            </a:pPr>
            <a:r>
              <a:rPr lang="en-US" sz="1450" dirty="0">
                <a:solidFill>
                  <a:srgbClr val="384653"/>
                </a:solidFill>
                <a:latin typeface="Montserrat" pitchFamily="34" charset="0"/>
                <a:ea typeface="Montserrat" pitchFamily="34" charset="-122"/>
                <a:cs typeface="Montserrat" pitchFamily="34" charset="-120"/>
              </a:rPr>
              <a:t>Understanding networking is not just about connectivity—it's about building the foundation for effective cybersecurity.</a:t>
            </a:r>
            <a:endParaRPr lang="en-US" sz="145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760720" cy="8229600"/>
          </a:xfrm>
          <a:prstGeom prst="rect">
            <a:avLst/>
          </a:prstGeom>
        </p:spPr>
      </p:pic>
      <p:sp>
        <p:nvSpPr>
          <p:cNvPr id="3" name="Text 0"/>
          <p:cNvSpPr/>
          <p:nvPr/>
        </p:nvSpPr>
        <p:spPr>
          <a:xfrm>
            <a:off x="6244709" y="1244560"/>
            <a:ext cx="6213038" cy="623530"/>
          </a:xfrm>
          <a:prstGeom prst="rect">
            <a:avLst/>
          </a:prstGeom>
          <a:noFill/>
          <a:ln/>
        </p:spPr>
        <p:txBody>
          <a:bodyPr wrap="none" lIns="0" tIns="0" rIns="0" bIns="0" rtlCol="0" anchor="t"/>
          <a:lstStyle/>
          <a:p>
            <a:pPr algn="l" indent="0" marL="0">
              <a:lnSpc>
                <a:spcPts val="4900"/>
              </a:lnSpc>
              <a:buNone/>
            </a:pPr>
            <a:r>
              <a:rPr lang="en-US" sz="3900" b="1" dirty="0">
                <a:solidFill>
                  <a:srgbClr val="2E3C4E"/>
                </a:solidFill>
                <a:latin typeface="Barlow Bold" pitchFamily="34" charset="0"/>
                <a:ea typeface="Barlow Bold" pitchFamily="34" charset="-122"/>
                <a:cs typeface="Barlow Bold" pitchFamily="34" charset="-120"/>
              </a:rPr>
              <a:t>Core Network Architectures</a:t>
            </a:r>
            <a:endParaRPr lang="en-US" sz="3900" dirty="0"/>
          </a:p>
        </p:txBody>
      </p:sp>
      <p:sp>
        <p:nvSpPr>
          <p:cNvPr id="4" name="Shape 1"/>
          <p:cNvSpPr/>
          <p:nvPr/>
        </p:nvSpPr>
        <p:spPr>
          <a:xfrm>
            <a:off x="6244709" y="2152412"/>
            <a:ext cx="7627382" cy="1759982"/>
          </a:xfrm>
          <a:prstGeom prst="roundRect">
            <a:avLst>
              <a:gd name="adj" fmla="val 16158"/>
            </a:avLst>
          </a:prstGeom>
          <a:solidFill>
            <a:srgbClr val="FFFFFF"/>
          </a:solidFill>
          <a:ln w="22860">
            <a:solidFill>
              <a:srgbClr val="BACFDD"/>
            </a:solidFill>
            <a:prstDash val="solid"/>
          </a:ln>
        </p:spPr>
      </p:sp>
      <p:sp>
        <p:nvSpPr>
          <p:cNvPr id="5" name="Text 2"/>
          <p:cNvSpPr/>
          <p:nvPr/>
        </p:nvSpPr>
        <p:spPr>
          <a:xfrm>
            <a:off x="6457117" y="2364819"/>
            <a:ext cx="2494359" cy="311706"/>
          </a:xfrm>
          <a:prstGeom prst="rect">
            <a:avLst/>
          </a:prstGeom>
          <a:noFill/>
          <a:ln/>
        </p:spPr>
        <p:txBody>
          <a:bodyPr wrap="none" lIns="0" tIns="0" rIns="0" bIns="0" rtlCol="0" anchor="t"/>
          <a:lstStyle/>
          <a:p>
            <a:pPr algn="l" indent="0" marL="0">
              <a:lnSpc>
                <a:spcPts val="2450"/>
              </a:lnSpc>
              <a:buNone/>
            </a:pPr>
            <a:r>
              <a:rPr lang="en-US" sz="1950" b="1" dirty="0">
                <a:solidFill>
                  <a:srgbClr val="384653"/>
                </a:solidFill>
                <a:latin typeface="Barlow Bold" pitchFamily="34" charset="0"/>
                <a:ea typeface="Barlow Bold" pitchFamily="34" charset="-122"/>
                <a:cs typeface="Barlow Bold" pitchFamily="34" charset="-120"/>
              </a:rPr>
              <a:t>Client-Server Model</a:t>
            </a:r>
            <a:endParaRPr lang="en-US" sz="1950" dirty="0"/>
          </a:p>
        </p:txBody>
      </p:sp>
      <p:sp>
        <p:nvSpPr>
          <p:cNvPr id="6" name="Text 3"/>
          <p:cNvSpPr/>
          <p:nvPr/>
        </p:nvSpPr>
        <p:spPr>
          <a:xfrm>
            <a:off x="6457117" y="2790230"/>
            <a:ext cx="7202567" cy="909757"/>
          </a:xfrm>
          <a:prstGeom prst="rect">
            <a:avLst/>
          </a:prstGeom>
          <a:noFill/>
          <a:ln/>
        </p:spPr>
        <p:txBody>
          <a:bodyPr wrap="square" lIns="0" tIns="0" rIns="0" bIns="0" rtlCol="0" anchor="t"/>
          <a:lstStyle/>
          <a:p>
            <a:pPr algn="l" indent="0" marL="0">
              <a:lnSpc>
                <a:spcPts val="2350"/>
              </a:lnSpc>
              <a:buNone/>
            </a:pPr>
            <a:r>
              <a:rPr lang="en-US" sz="1450" dirty="0">
                <a:solidFill>
                  <a:srgbClr val="384653"/>
                </a:solidFill>
                <a:latin typeface="Montserrat" pitchFamily="34" charset="0"/>
                <a:ea typeface="Montserrat" pitchFamily="34" charset="-122"/>
                <a:cs typeface="Montserrat" pitchFamily="34" charset="-120"/>
              </a:rPr>
              <a:t>One device (the client) requests information or services, and another device (the server) responds. This is how websites work—your browser (client) requests a page, and the web server sends it.</a:t>
            </a:r>
            <a:endParaRPr lang="en-US" sz="1450" dirty="0"/>
          </a:p>
        </p:txBody>
      </p:sp>
      <p:sp>
        <p:nvSpPr>
          <p:cNvPr id="7" name="Shape 4"/>
          <p:cNvSpPr/>
          <p:nvPr/>
        </p:nvSpPr>
        <p:spPr>
          <a:xfrm>
            <a:off x="6244709" y="4101941"/>
            <a:ext cx="7627382" cy="1759982"/>
          </a:xfrm>
          <a:prstGeom prst="roundRect">
            <a:avLst>
              <a:gd name="adj" fmla="val 16158"/>
            </a:avLst>
          </a:prstGeom>
          <a:solidFill>
            <a:srgbClr val="FFFFFF"/>
          </a:solidFill>
          <a:ln w="22860">
            <a:solidFill>
              <a:srgbClr val="BACFDD"/>
            </a:solidFill>
            <a:prstDash val="solid"/>
          </a:ln>
        </p:spPr>
      </p:sp>
      <p:sp>
        <p:nvSpPr>
          <p:cNvPr id="8" name="Text 5"/>
          <p:cNvSpPr/>
          <p:nvPr/>
        </p:nvSpPr>
        <p:spPr>
          <a:xfrm>
            <a:off x="6457117" y="4314349"/>
            <a:ext cx="2813090" cy="311706"/>
          </a:xfrm>
          <a:prstGeom prst="rect">
            <a:avLst/>
          </a:prstGeom>
          <a:noFill/>
          <a:ln/>
        </p:spPr>
        <p:txBody>
          <a:bodyPr wrap="none" lIns="0" tIns="0" rIns="0" bIns="0" rtlCol="0" anchor="t"/>
          <a:lstStyle/>
          <a:p>
            <a:pPr algn="l" indent="0" marL="0">
              <a:lnSpc>
                <a:spcPts val="2450"/>
              </a:lnSpc>
              <a:buNone/>
            </a:pPr>
            <a:r>
              <a:rPr lang="en-US" sz="1950" b="1" dirty="0">
                <a:solidFill>
                  <a:srgbClr val="384653"/>
                </a:solidFill>
                <a:latin typeface="Barlow Bold" pitchFamily="34" charset="0"/>
                <a:ea typeface="Barlow Bold" pitchFamily="34" charset="-122"/>
                <a:cs typeface="Barlow Bold" pitchFamily="34" charset="-120"/>
              </a:rPr>
              <a:t>Peer-to-Peer (P2P) Model</a:t>
            </a:r>
            <a:endParaRPr lang="en-US" sz="1950" dirty="0"/>
          </a:p>
        </p:txBody>
      </p:sp>
      <p:sp>
        <p:nvSpPr>
          <p:cNvPr id="9" name="Text 6"/>
          <p:cNvSpPr/>
          <p:nvPr/>
        </p:nvSpPr>
        <p:spPr>
          <a:xfrm>
            <a:off x="6457117" y="4739759"/>
            <a:ext cx="7202567" cy="909757"/>
          </a:xfrm>
          <a:prstGeom prst="rect">
            <a:avLst/>
          </a:prstGeom>
          <a:noFill/>
          <a:ln/>
        </p:spPr>
        <p:txBody>
          <a:bodyPr wrap="square" lIns="0" tIns="0" rIns="0" bIns="0" rtlCol="0" anchor="t"/>
          <a:lstStyle/>
          <a:p>
            <a:pPr algn="l" indent="0" marL="0">
              <a:lnSpc>
                <a:spcPts val="2350"/>
              </a:lnSpc>
              <a:buNone/>
            </a:pPr>
            <a:r>
              <a:rPr lang="en-US" sz="1450" dirty="0">
                <a:solidFill>
                  <a:srgbClr val="384653"/>
                </a:solidFill>
                <a:latin typeface="Montserrat" pitchFamily="34" charset="0"/>
                <a:ea typeface="Montserrat" pitchFamily="34" charset="-122"/>
                <a:cs typeface="Montserrat" pitchFamily="34" charset="-120"/>
              </a:rPr>
              <a:t>Devices communicate directly with each other without a central server. Common in file-sharing systems or local networks like Bluetooth file transfers.</a:t>
            </a:r>
            <a:endParaRPr lang="en-US" sz="1450" dirty="0"/>
          </a:p>
        </p:txBody>
      </p:sp>
      <p:sp>
        <p:nvSpPr>
          <p:cNvPr id="10" name="Text 7"/>
          <p:cNvSpPr/>
          <p:nvPr/>
        </p:nvSpPr>
        <p:spPr>
          <a:xfrm>
            <a:off x="6244709" y="6075164"/>
            <a:ext cx="7627382" cy="909757"/>
          </a:xfrm>
          <a:prstGeom prst="rect">
            <a:avLst/>
          </a:prstGeom>
          <a:noFill/>
          <a:ln/>
        </p:spPr>
        <p:txBody>
          <a:bodyPr wrap="square" lIns="0" tIns="0" rIns="0" bIns="0" rtlCol="0" anchor="t"/>
          <a:lstStyle/>
          <a:p>
            <a:pPr algn="l" indent="0" marL="0">
              <a:lnSpc>
                <a:spcPts val="2350"/>
              </a:lnSpc>
              <a:buNone/>
            </a:pPr>
            <a:r>
              <a:rPr lang="en-US" sz="1450" dirty="0">
                <a:solidFill>
                  <a:srgbClr val="384653"/>
                </a:solidFill>
                <a:latin typeface="Montserrat" pitchFamily="34" charset="0"/>
                <a:ea typeface="Montserrat" pitchFamily="34" charset="-122"/>
                <a:cs typeface="Montserrat" pitchFamily="34" charset="-120"/>
              </a:rPr>
              <a:t>Each model has its own strengths and weaknesses. While client-server offers centralized control and security, P2P can be faster and more resilient—but also harder to secure.</a:t>
            </a:r>
            <a:endParaRPr lang="en-US" sz="145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sp>
        <p:nvSpPr>
          <p:cNvPr id="2" name="Text 0"/>
          <p:cNvSpPr/>
          <p:nvPr/>
        </p:nvSpPr>
        <p:spPr>
          <a:xfrm>
            <a:off x="724019" y="641033"/>
            <a:ext cx="5451158" cy="595432"/>
          </a:xfrm>
          <a:prstGeom prst="rect">
            <a:avLst/>
          </a:prstGeom>
          <a:noFill/>
          <a:ln/>
        </p:spPr>
        <p:txBody>
          <a:bodyPr wrap="none" lIns="0" tIns="0" rIns="0" bIns="0" rtlCol="0" anchor="t"/>
          <a:lstStyle/>
          <a:p>
            <a:pPr algn="l" indent="0" marL="0">
              <a:lnSpc>
                <a:spcPts val="4650"/>
              </a:lnSpc>
              <a:buNone/>
            </a:pPr>
            <a:r>
              <a:rPr lang="en-US" sz="3750" b="1" dirty="0">
                <a:solidFill>
                  <a:srgbClr val="2E3C4E"/>
                </a:solidFill>
                <a:latin typeface="Barlow Bold" pitchFamily="34" charset="0"/>
                <a:ea typeface="Barlow Bold" pitchFamily="34" charset="-122"/>
                <a:cs typeface="Barlow Bold" pitchFamily="34" charset="-120"/>
              </a:rPr>
              <a:t>Key Networking Protocols</a:t>
            </a:r>
            <a:endParaRPr lang="en-US" sz="3750" dirty="0"/>
          </a:p>
        </p:txBody>
      </p:sp>
      <p:sp>
        <p:nvSpPr>
          <p:cNvPr id="3" name="Text 1"/>
          <p:cNvSpPr/>
          <p:nvPr/>
        </p:nvSpPr>
        <p:spPr>
          <a:xfrm>
            <a:off x="724019" y="1598414"/>
            <a:ext cx="13182362" cy="289560"/>
          </a:xfrm>
          <a:prstGeom prst="rect">
            <a:avLst/>
          </a:prstGeom>
          <a:noFill/>
          <a:ln/>
        </p:spPr>
        <p:txBody>
          <a:bodyPr wrap="none" lIns="0" tIns="0" rIns="0" bIns="0" rtlCol="0" anchor="t"/>
          <a:lstStyle/>
          <a:p>
            <a:pPr algn="l" indent="0" marL="0">
              <a:lnSpc>
                <a:spcPts val="2250"/>
              </a:lnSpc>
              <a:buNone/>
            </a:pPr>
            <a:r>
              <a:rPr lang="en-US" sz="1400" dirty="0">
                <a:solidFill>
                  <a:srgbClr val="384653"/>
                </a:solidFill>
                <a:latin typeface="Montserrat" pitchFamily="34" charset="0"/>
                <a:ea typeface="Montserrat" pitchFamily="34" charset="-122"/>
                <a:cs typeface="Montserrat" pitchFamily="34" charset="-120"/>
              </a:rPr>
              <a:t>Protocols are the language of the internet. They are sets of rules that devices follow to exchange information.</a:t>
            </a:r>
            <a:endParaRPr lang="en-US" sz="1400" dirty="0"/>
          </a:p>
        </p:txBody>
      </p:sp>
      <p:sp>
        <p:nvSpPr>
          <p:cNvPr id="4" name="Shape 2"/>
          <p:cNvSpPr/>
          <p:nvPr/>
        </p:nvSpPr>
        <p:spPr>
          <a:xfrm>
            <a:off x="724019" y="2091571"/>
            <a:ext cx="4273391" cy="4714161"/>
          </a:xfrm>
          <a:prstGeom prst="roundRect">
            <a:avLst>
              <a:gd name="adj" fmla="val 6354"/>
            </a:avLst>
          </a:prstGeom>
          <a:solidFill>
            <a:srgbClr val="FFFFFF"/>
          </a:solidFill>
          <a:ln w="22860">
            <a:solidFill>
              <a:srgbClr val="2589C9"/>
            </a:solidFill>
            <a:prstDash val="solid"/>
          </a:ln>
        </p:spPr>
      </p:sp>
      <p:sp>
        <p:nvSpPr>
          <p:cNvPr id="5" name="Shape 3"/>
          <p:cNvSpPr/>
          <p:nvPr/>
        </p:nvSpPr>
        <p:spPr>
          <a:xfrm>
            <a:off x="746879" y="2114431"/>
            <a:ext cx="4227671" cy="543044"/>
          </a:xfrm>
          <a:prstGeom prst="roundRect">
            <a:avLst>
              <a:gd name="adj" fmla="val 44953"/>
            </a:avLst>
          </a:prstGeom>
          <a:solidFill>
            <a:srgbClr val="2589C9"/>
          </a:solidFill>
          <a:ln/>
        </p:spPr>
      </p:sp>
      <p:sp>
        <p:nvSpPr>
          <p:cNvPr id="6" name="Text 4"/>
          <p:cNvSpPr/>
          <p:nvPr/>
        </p:nvSpPr>
        <p:spPr>
          <a:xfrm>
            <a:off x="2724983" y="2212419"/>
            <a:ext cx="271463" cy="339328"/>
          </a:xfrm>
          <a:prstGeom prst="rect">
            <a:avLst/>
          </a:prstGeom>
          <a:noFill/>
          <a:ln/>
        </p:spPr>
        <p:txBody>
          <a:bodyPr wrap="none" lIns="0" tIns="0" rIns="0" bIns="0" rtlCol="0" anchor="t"/>
          <a:lstStyle/>
          <a:p>
            <a:pPr algn="l" indent="0" marL="0">
              <a:lnSpc>
                <a:spcPts val="2100"/>
              </a:lnSpc>
              <a:buNone/>
            </a:pPr>
            <a:r>
              <a:rPr lang="en-US" sz="2100" b="1" dirty="0">
                <a:solidFill>
                  <a:srgbClr val="FFFFFF"/>
                </a:solidFill>
                <a:latin typeface="Barlow Bold" pitchFamily="34" charset="0"/>
                <a:ea typeface="Barlow Bold" pitchFamily="34" charset="-122"/>
                <a:cs typeface="Barlow Bold" pitchFamily="34" charset="-120"/>
              </a:rPr>
              <a:t>1</a:t>
            </a:r>
            <a:endParaRPr lang="en-US" sz="2100" dirty="0"/>
          </a:p>
        </p:txBody>
      </p:sp>
      <p:sp>
        <p:nvSpPr>
          <p:cNvPr id="7" name="Text 5"/>
          <p:cNvSpPr/>
          <p:nvPr/>
        </p:nvSpPr>
        <p:spPr>
          <a:xfrm>
            <a:off x="927854" y="2838450"/>
            <a:ext cx="2381964" cy="297775"/>
          </a:xfrm>
          <a:prstGeom prst="rect">
            <a:avLst/>
          </a:prstGeom>
          <a:noFill/>
          <a:ln/>
        </p:spPr>
        <p:txBody>
          <a:bodyPr wrap="none" lIns="0" tIns="0" rIns="0" bIns="0" rtlCol="0" anchor="t"/>
          <a:lstStyle/>
          <a:p>
            <a:pPr algn="l" indent="0" marL="0">
              <a:lnSpc>
                <a:spcPts val="2300"/>
              </a:lnSpc>
              <a:buNone/>
            </a:pPr>
            <a:r>
              <a:rPr lang="en-US" sz="1850" b="1" dirty="0">
                <a:solidFill>
                  <a:srgbClr val="384653"/>
                </a:solidFill>
                <a:latin typeface="Barlow Bold" pitchFamily="34" charset="0"/>
                <a:ea typeface="Barlow Bold" pitchFamily="34" charset="-122"/>
                <a:cs typeface="Barlow Bold" pitchFamily="34" charset="-120"/>
              </a:rPr>
              <a:t>TCP/IP</a:t>
            </a:r>
            <a:endParaRPr lang="en-US" sz="1850" dirty="0"/>
          </a:p>
        </p:txBody>
      </p:sp>
      <p:sp>
        <p:nvSpPr>
          <p:cNvPr id="8" name="Text 6"/>
          <p:cNvSpPr/>
          <p:nvPr/>
        </p:nvSpPr>
        <p:spPr>
          <a:xfrm>
            <a:off x="927854" y="3244810"/>
            <a:ext cx="3865721" cy="1447800"/>
          </a:xfrm>
          <a:prstGeom prst="rect">
            <a:avLst/>
          </a:prstGeom>
          <a:noFill/>
          <a:ln/>
        </p:spPr>
        <p:txBody>
          <a:bodyPr wrap="square" lIns="0" tIns="0" rIns="0" bIns="0" rtlCol="0" anchor="t"/>
          <a:lstStyle/>
          <a:p>
            <a:pPr algn="l" indent="0" marL="0">
              <a:lnSpc>
                <a:spcPts val="2250"/>
              </a:lnSpc>
              <a:buNone/>
            </a:pPr>
            <a:r>
              <a:rPr lang="en-US" sz="1400" dirty="0">
                <a:solidFill>
                  <a:srgbClr val="384653"/>
                </a:solidFill>
                <a:latin typeface="Montserrat" pitchFamily="34" charset="0"/>
                <a:ea typeface="Montserrat" pitchFamily="34" charset="-122"/>
                <a:cs typeface="Montserrat" pitchFamily="34" charset="-120"/>
              </a:rPr>
              <a:t>The backbone of the internet. TCP ensures reliable delivery by checking for errors and confirming receipt, while IP handles addressing and routing—deciding where data should go.</a:t>
            </a:r>
            <a:endParaRPr lang="en-US" sz="1400" dirty="0"/>
          </a:p>
        </p:txBody>
      </p:sp>
      <p:sp>
        <p:nvSpPr>
          <p:cNvPr id="9" name="Text 7"/>
          <p:cNvSpPr/>
          <p:nvPr/>
        </p:nvSpPr>
        <p:spPr>
          <a:xfrm>
            <a:off x="927854" y="4801195"/>
            <a:ext cx="3865721" cy="868680"/>
          </a:xfrm>
          <a:prstGeom prst="rect">
            <a:avLst/>
          </a:prstGeom>
          <a:noFill/>
          <a:ln/>
        </p:spPr>
        <p:txBody>
          <a:bodyPr wrap="square" lIns="0" tIns="0" rIns="0" bIns="0" rtlCol="0" anchor="t"/>
          <a:lstStyle/>
          <a:p>
            <a:pPr algn="l" marL="342900" indent="-342900">
              <a:lnSpc>
                <a:spcPts val="2250"/>
              </a:lnSpc>
              <a:buSzPct val="100000"/>
              <a:buChar char="•"/>
            </a:pPr>
            <a:r>
              <a:rPr lang="en-US" sz="1400" dirty="0">
                <a:solidFill>
                  <a:srgbClr val="384653"/>
                </a:solidFill>
                <a:latin typeface="Montserrat" pitchFamily="34" charset="0"/>
                <a:ea typeface="Montserrat" pitchFamily="34" charset="-122"/>
                <a:cs typeface="Montserrat" pitchFamily="34" charset="-120"/>
              </a:rPr>
              <a:t>TCP: Used for services where accuracy matters, like web browsing, email, and file transfers.</a:t>
            </a:r>
            <a:endParaRPr lang="en-US" sz="1400" dirty="0"/>
          </a:p>
        </p:txBody>
      </p:sp>
      <p:sp>
        <p:nvSpPr>
          <p:cNvPr id="10" name="Text 8"/>
          <p:cNvSpPr/>
          <p:nvPr/>
        </p:nvSpPr>
        <p:spPr>
          <a:xfrm>
            <a:off x="927854" y="5733217"/>
            <a:ext cx="3865721" cy="868680"/>
          </a:xfrm>
          <a:prstGeom prst="rect">
            <a:avLst/>
          </a:prstGeom>
          <a:noFill/>
          <a:ln/>
        </p:spPr>
        <p:txBody>
          <a:bodyPr wrap="square" lIns="0" tIns="0" rIns="0" bIns="0" rtlCol="0" anchor="t"/>
          <a:lstStyle/>
          <a:p>
            <a:pPr algn="l" marL="342900" indent="-342900">
              <a:lnSpc>
                <a:spcPts val="2250"/>
              </a:lnSpc>
              <a:buSzPct val="100000"/>
              <a:buChar char="•"/>
            </a:pPr>
            <a:r>
              <a:rPr lang="en-US" sz="1400" dirty="0">
                <a:solidFill>
                  <a:srgbClr val="384653"/>
                </a:solidFill>
                <a:latin typeface="Montserrat" pitchFamily="34" charset="0"/>
                <a:ea typeface="Montserrat" pitchFamily="34" charset="-122"/>
                <a:cs typeface="Montserrat" pitchFamily="34" charset="-120"/>
              </a:rPr>
              <a:t>UDP: A faster but less reliable protocol used for real-time activities like video calls, gaming, and DNS queries.</a:t>
            </a:r>
            <a:endParaRPr lang="en-US" sz="1400" dirty="0"/>
          </a:p>
        </p:txBody>
      </p:sp>
      <p:sp>
        <p:nvSpPr>
          <p:cNvPr id="11" name="Shape 9"/>
          <p:cNvSpPr/>
          <p:nvPr/>
        </p:nvSpPr>
        <p:spPr>
          <a:xfrm>
            <a:off x="5178385" y="2091571"/>
            <a:ext cx="4273510" cy="4714161"/>
          </a:xfrm>
          <a:prstGeom prst="roundRect">
            <a:avLst>
              <a:gd name="adj" fmla="val 6354"/>
            </a:avLst>
          </a:prstGeom>
          <a:solidFill>
            <a:srgbClr val="FFFFFF"/>
          </a:solidFill>
          <a:ln w="22860">
            <a:solidFill>
              <a:srgbClr val="2589C9"/>
            </a:solidFill>
            <a:prstDash val="solid"/>
          </a:ln>
        </p:spPr>
      </p:sp>
      <p:sp>
        <p:nvSpPr>
          <p:cNvPr id="12" name="Shape 10"/>
          <p:cNvSpPr/>
          <p:nvPr/>
        </p:nvSpPr>
        <p:spPr>
          <a:xfrm>
            <a:off x="5201245" y="2114431"/>
            <a:ext cx="4227790" cy="543044"/>
          </a:xfrm>
          <a:prstGeom prst="roundRect">
            <a:avLst>
              <a:gd name="adj" fmla="val 44953"/>
            </a:avLst>
          </a:prstGeom>
          <a:solidFill>
            <a:srgbClr val="2589C9"/>
          </a:solidFill>
          <a:ln/>
        </p:spPr>
      </p:sp>
      <p:sp>
        <p:nvSpPr>
          <p:cNvPr id="13" name="Text 11"/>
          <p:cNvSpPr/>
          <p:nvPr/>
        </p:nvSpPr>
        <p:spPr>
          <a:xfrm>
            <a:off x="7179350" y="2212419"/>
            <a:ext cx="271463" cy="339328"/>
          </a:xfrm>
          <a:prstGeom prst="rect">
            <a:avLst/>
          </a:prstGeom>
          <a:noFill/>
          <a:ln/>
        </p:spPr>
        <p:txBody>
          <a:bodyPr wrap="none" lIns="0" tIns="0" rIns="0" bIns="0" rtlCol="0" anchor="t"/>
          <a:lstStyle/>
          <a:p>
            <a:pPr algn="l" indent="0" marL="0">
              <a:lnSpc>
                <a:spcPts val="2100"/>
              </a:lnSpc>
              <a:buNone/>
            </a:pPr>
            <a:r>
              <a:rPr lang="en-US" sz="2100" b="1" dirty="0">
                <a:solidFill>
                  <a:srgbClr val="FFFFFF"/>
                </a:solidFill>
                <a:latin typeface="Barlow Bold" pitchFamily="34" charset="0"/>
                <a:ea typeface="Barlow Bold" pitchFamily="34" charset="-122"/>
                <a:cs typeface="Barlow Bold" pitchFamily="34" charset="-120"/>
              </a:rPr>
              <a:t>2</a:t>
            </a:r>
            <a:endParaRPr lang="en-US" sz="2100" dirty="0"/>
          </a:p>
        </p:txBody>
      </p:sp>
      <p:sp>
        <p:nvSpPr>
          <p:cNvPr id="14" name="Text 12"/>
          <p:cNvSpPr/>
          <p:nvPr/>
        </p:nvSpPr>
        <p:spPr>
          <a:xfrm>
            <a:off x="5382220" y="2838450"/>
            <a:ext cx="2381964" cy="297775"/>
          </a:xfrm>
          <a:prstGeom prst="rect">
            <a:avLst/>
          </a:prstGeom>
          <a:noFill/>
          <a:ln/>
        </p:spPr>
        <p:txBody>
          <a:bodyPr wrap="none" lIns="0" tIns="0" rIns="0" bIns="0" rtlCol="0" anchor="t"/>
          <a:lstStyle/>
          <a:p>
            <a:pPr algn="l" indent="0" marL="0">
              <a:lnSpc>
                <a:spcPts val="2300"/>
              </a:lnSpc>
              <a:buNone/>
            </a:pPr>
            <a:r>
              <a:rPr lang="en-US" sz="1850" b="1" dirty="0">
                <a:solidFill>
                  <a:srgbClr val="384653"/>
                </a:solidFill>
                <a:latin typeface="Barlow Bold" pitchFamily="34" charset="0"/>
                <a:ea typeface="Barlow Bold" pitchFamily="34" charset="-122"/>
                <a:cs typeface="Barlow Bold" pitchFamily="34" charset="-120"/>
              </a:rPr>
              <a:t>DNS</a:t>
            </a:r>
            <a:endParaRPr lang="en-US" sz="1850" dirty="0"/>
          </a:p>
        </p:txBody>
      </p:sp>
      <p:sp>
        <p:nvSpPr>
          <p:cNvPr id="15" name="Text 13"/>
          <p:cNvSpPr/>
          <p:nvPr/>
        </p:nvSpPr>
        <p:spPr>
          <a:xfrm>
            <a:off x="5382220" y="3244810"/>
            <a:ext cx="3865840" cy="1447800"/>
          </a:xfrm>
          <a:prstGeom prst="rect">
            <a:avLst/>
          </a:prstGeom>
          <a:noFill/>
          <a:ln/>
        </p:spPr>
        <p:txBody>
          <a:bodyPr wrap="square" lIns="0" tIns="0" rIns="0" bIns="0" rtlCol="0" anchor="t"/>
          <a:lstStyle/>
          <a:p>
            <a:pPr algn="l" indent="0" marL="0">
              <a:lnSpc>
                <a:spcPts val="2250"/>
              </a:lnSpc>
              <a:buNone/>
            </a:pPr>
            <a:r>
              <a:rPr lang="en-US" sz="1400" dirty="0">
                <a:solidFill>
                  <a:srgbClr val="384653"/>
                </a:solidFill>
                <a:latin typeface="Montserrat" pitchFamily="34" charset="0"/>
                <a:ea typeface="Montserrat" pitchFamily="34" charset="-122"/>
                <a:cs typeface="Montserrat" pitchFamily="34" charset="-120"/>
              </a:rPr>
              <a:t>Think of it as the internet's phone book. It translates user-friendly website names like "example.com" into IP addresses like "192.0.2.1" so that computers can locate each other.</a:t>
            </a:r>
            <a:endParaRPr lang="en-US" sz="1400" dirty="0"/>
          </a:p>
        </p:txBody>
      </p:sp>
      <p:sp>
        <p:nvSpPr>
          <p:cNvPr id="16" name="Shape 14"/>
          <p:cNvSpPr/>
          <p:nvPr/>
        </p:nvSpPr>
        <p:spPr>
          <a:xfrm>
            <a:off x="9632871" y="2091571"/>
            <a:ext cx="4273391" cy="4714161"/>
          </a:xfrm>
          <a:prstGeom prst="roundRect">
            <a:avLst>
              <a:gd name="adj" fmla="val 6354"/>
            </a:avLst>
          </a:prstGeom>
          <a:solidFill>
            <a:srgbClr val="FFFFFF"/>
          </a:solidFill>
          <a:ln w="22860">
            <a:solidFill>
              <a:srgbClr val="2589C9"/>
            </a:solidFill>
            <a:prstDash val="solid"/>
          </a:ln>
        </p:spPr>
      </p:sp>
      <p:sp>
        <p:nvSpPr>
          <p:cNvPr id="17" name="Shape 15"/>
          <p:cNvSpPr/>
          <p:nvPr/>
        </p:nvSpPr>
        <p:spPr>
          <a:xfrm>
            <a:off x="9655731" y="2114431"/>
            <a:ext cx="4227671" cy="543044"/>
          </a:xfrm>
          <a:prstGeom prst="roundRect">
            <a:avLst>
              <a:gd name="adj" fmla="val 44953"/>
            </a:avLst>
          </a:prstGeom>
          <a:solidFill>
            <a:srgbClr val="2589C9"/>
          </a:solidFill>
          <a:ln/>
        </p:spPr>
      </p:sp>
      <p:sp>
        <p:nvSpPr>
          <p:cNvPr id="18" name="Text 16"/>
          <p:cNvSpPr/>
          <p:nvPr/>
        </p:nvSpPr>
        <p:spPr>
          <a:xfrm>
            <a:off x="11633835" y="2212419"/>
            <a:ext cx="271463" cy="339328"/>
          </a:xfrm>
          <a:prstGeom prst="rect">
            <a:avLst/>
          </a:prstGeom>
          <a:noFill/>
          <a:ln/>
        </p:spPr>
        <p:txBody>
          <a:bodyPr wrap="none" lIns="0" tIns="0" rIns="0" bIns="0" rtlCol="0" anchor="t"/>
          <a:lstStyle/>
          <a:p>
            <a:pPr algn="l" indent="0" marL="0">
              <a:lnSpc>
                <a:spcPts val="2100"/>
              </a:lnSpc>
              <a:buNone/>
            </a:pPr>
            <a:r>
              <a:rPr lang="en-US" sz="2100" b="1" dirty="0">
                <a:solidFill>
                  <a:srgbClr val="FFFFFF"/>
                </a:solidFill>
                <a:latin typeface="Barlow Bold" pitchFamily="34" charset="0"/>
                <a:ea typeface="Barlow Bold" pitchFamily="34" charset="-122"/>
                <a:cs typeface="Barlow Bold" pitchFamily="34" charset="-120"/>
              </a:rPr>
              <a:t>3</a:t>
            </a:r>
            <a:endParaRPr lang="en-US" sz="2100" dirty="0"/>
          </a:p>
        </p:txBody>
      </p:sp>
      <p:sp>
        <p:nvSpPr>
          <p:cNvPr id="19" name="Text 17"/>
          <p:cNvSpPr/>
          <p:nvPr/>
        </p:nvSpPr>
        <p:spPr>
          <a:xfrm>
            <a:off x="9836706" y="2838450"/>
            <a:ext cx="2381964" cy="297775"/>
          </a:xfrm>
          <a:prstGeom prst="rect">
            <a:avLst/>
          </a:prstGeom>
          <a:noFill/>
          <a:ln/>
        </p:spPr>
        <p:txBody>
          <a:bodyPr wrap="none" lIns="0" tIns="0" rIns="0" bIns="0" rtlCol="0" anchor="t"/>
          <a:lstStyle/>
          <a:p>
            <a:pPr algn="l" indent="0" marL="0">
              <a:lnSpc>
                <a:spcPts val="2300"/>
              </a:lnSpc>
              <a:buNone/>
            </a:pPr>
            <a:r>
              <a:rPr lang="en-US" sz="1850" b="1" dirty="0">
                <a:solidFill>
                  <a:srgbClr val="384653"/>
                </a:solidFill>
                <a:latin typeface="Barlow Bold" pitchFamily="34" charset="0"/>
                <a:ea typeface="Barlow Bold" pitchFamily="34" charset="-122"/>
                <a:cs typeface="Barlow Bold" pitchFamily="34" charset="-120"/>
              </a:rPr>
              <a:t>DHCP</a:t>
            </a:r>
            <a:endParaRPr lang="en-US" sz="1850" dirty="0"/>
          </a:p>
        </p:txBody>
      </p:sp>
      <p:sp>
        <p:nvSpPr>
          <p:cNvPr id="20" name="Text 18"/>
          <p:cNvSpPr/>
          <p:nvPr/>
        </p:nvSpPr>
        <p:spPr>
          <a:xfrm>
            <a:off x="9836706" y="3244810"/>
            <a:ext cx="3865721" cy="868680"/>
          </a:xfrm>
          <a:prstGeom prst="rect">
            <a:avLst/>
          </a:prstGeom>
          <a:noFill/>
          <a:ln/>
        </p:spPr>
        <p:txBody>
          <a:bodyPr wrap="square" lIns="0" tIns="0" rIns="0" bIns="0" rtlCol="0" anchor="t"/>
          <a:lstStyle/>
          <a:p>
            <a:pPr algn="l" indent="0" marL="0">
              <a:lnSpc>
                <a:spcPts val="2250"/>
              </a:lnSpc>
              <a:buNone/>
            </a:pPr>
            <a:r>
              <a:rPr lang="en-US" sz="1400" dirty="0">
                <a:solidFill>
                  <a:srgbClr val="384653"/>
                </a:solidFill>
                <a:latin typeface="Montserrat" pitchFamily="34" charset="0"/>
                <a:ea typeface="Montserrat" pitchFamily="34" charset="-122"/>
                <a:cs typeface="Montserrat" pitchFamily="34" charset="-120"/>
              </a:rPr>
              <a:t>This protocol automatically assigns IP addresses to devices on a network, making it easier to scale and manage.</a:t>
            </a:r>
            <a:endParaRPr lang="en-US" sz="1400" dirty="0"/>
          </a:p>
        </p:txBody>
      </p:sp>
      <p:sp>
        <p:nvSpPr>
          <p:cNvPr id="21" name="Text 19"/>
          <p:cNvSpPr/>
          <p:nvPr/>
        </p:nvSpPr>
        <p:spPr>
          <a:xfrm>
            <a:off x="724019" y="7009328"/>
            <a:ext cx="13182362" cy="579120"/>
          </a:xfrm>
          <a:prstGeom prst="rect">
            <a:avLst/>
          </a:prstGeom>
          <a:noFill/>
          <a:ln/>
        </p:spPr>
        <p:txBody>
          <a:bodyPr wrap="square" lIns="0" tIns="0" rIns="0" bIns="0" rtlCol="0" anchor="t"/>
          <a:lstStyle/>
          <a:p>
            <a:pPr algn="l" indent="0" marL="0">
              <a:lnSpc>
                <a:spcPts val="2250"/>
              </a:lnSpc>
              <a:buNone/>
            </a:pPr>
            <a:r>
              <a:rPr lang="en-US" sz="1400" dirty="0">
                <a:solidFill>
                  <a:srgbClr val="384653"/>
                </a:solidFill>
                <a:latin typeface="Montserrat" pitchFamily="34" charset="0"/>
                <a:ea typeface="Montserrat" pitchFamily="34" charset="-122"/>
                <a:cs typeface="Montserrat" pitchFamily="34" charset="-120"/>
              </a:rPr>
              <a:t>These protocols make the modern internet possible—but they also create opportunities for attackers, who can exploit vulnerabilities in the way these protocols work.</a:t>
            </a:r>
            <a:endParaRPr lang="en-US" sz="14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8869680" y="0"/>
            <a:ext cx="5760720" cy="8229600"/>
          </a:xfrm>
          <a:prstGeom prst="rect">
            <a:avLst/>
          </a:prstGeom>
        </p:spPr>
      </p:pic>
      <p:pic>
        <p:nvPicPr>
          <p:cNvPr id="3" name="Image 1" descr="preencoded.png">    </p:cNvPr>
          <p:cNvPicPr>
            <a:picLocks noChangeAspect="1"/>
          </p:cNvPicPr>
          <p:nvPr/>
        </p:nvPicPr>
        <p:blipFill>
          <a:blip r:embed="rId2"/>
          <a:stretch>
            <a:fillRect/>
          </a:stretch>
        </p:blipFill>
        <p:spPr>
          <a:xfrm>
            <a:off x="10383560" y="2759035"/>
            <a:ext cx="4009787" cy="2711410"/>
          </a:xfrm>
          <a:prstGeom prst="rect">
            <a:avLst/>
          </a:prstGeom>
        </p:spPr>
      </p:pic>
      <p:sp>
        <p:nvSpPr>
          <p:cNvPr id="4" name="Text 0"/>
          <p:cNvSpPr/>
          <p:nvPr/>
        </p:nvSpPr>
        <p:spPr>
          <a:xfrm>
            <a:off x="758309" y="1758910"/>
            <a:ext cx="5895261" cy="623530"/>
          </a:xfrm>
          <a:prstGeom prst="rect">
            <a:avLst/>
          </a:prstGeom>
          <a:noFill/>
          <a:ln/>
        </p:spPr>
        <p:txBody>
          <a:bodyPr wrap="none" lIns="0" tIns="0" rIns="0" bIns="0" rtlCol="0" anchor="t"/>
          <a:lstStyle/>
          <a:p>
            <a:pPr algn="l" indent="0" marL="0">
              <a:lnSpc>
                <a:spcPts val="4900"/>
              </a:lnSpc>
              <a:buNone/>
            </a:pPr>
            <a:r>
              <a:rPr lang="en-US" sz="3900" b="1" dirty="0">
                <a:solidFill>
                  <a:srgbClr val="2E3C4E"/>
                </a:solidFill>
                <a:latin typeface="Barlow Bold" pitchFamily="34" charset="0"/>
                <a:ea typeface="Barlow Bold" pitchFamily="34" charset="-122"/>
                <a:cs typeface="Barlow Bold" pitchFamily="34" charset="-120"/>
              </a:rPr>
              <a:t>The OSI and TCP/IP Models</a:t>
            </a:r>
            <a:endParaRPr lang="en-US" sz="3900" dirty="0"/>
          </a:p>
        </p:txBody>
      </p:sp>
      <p:sp>
        <p:nvSpPr>
          <p:cNvPr id="5" name="Text 1"/>
          <p:cNvSpPr/>
          <p:nvPr/>
        </p:nvSpPr>
        <p:spPr>
          <a:xfrm>
            <a:off x="758309" y="2856309"/>
            <a:ext cx="2494359" cy="311706"/>
          </a:xfrm>
          <a:prstGeom prst="rect">
            <a:avLst/>
          </a:prstGeom>
          <a:noFill/>
          <a:ln/>
        </p:spPr>
        <p:txBody>
          <a:bodyPr wrap="none" lIns="0" tIns="0" rIns="0" bIns="0" rtlCol="0" anchor="t"/>
          <a:lstStyle/>
          <a:p>
            <a:pPr algn="l" indent="0" marL="0">
              <a:lnSpc>
                <a:spcPts val="2450"/>
              </a:lnSpc>
              <a:buNone/>
            </a:pPr>
            <a:r>
              <a:rPr lang="en-US" sz="1950" b="1" dirty="0">
                <a:solidFill>
                  <a:srgbClr val="2E3C4E"/>
                </a:solidFill>
                <a:latin typeface="Barlow Bold" pitchFamily="34" charset="0"/>
                <a:ea typeface="Barlow Bold" pitchFamily="34" charset="-122"/>
                <a:cs typeface="Barlow Bold" pitchFamily="34" charset="-120"/>
              </a:rPr>
              <a:t>OSI Model</a:t>
            </a:r>
            <a:endParaRPr lang="en-US" sz="1950" dirty="0"/>
          </a:p>
        </p:txBody>
      </p:sp>
      <p:sp>
        <p:nvSpPr>
          <p:cNvPr id="6" name="Text 2"/>
          <p:cNvSpPr/>
          <p:nvPr/>
        </p:nvSpPr>
        <p:spPr>
          <a:xfrm>
            <a:off x="758309" y="3357563"/>
            <a:ext cx="3582472" cy="1516261"/>
          </a:xfrm>
          <a:prstGeom prst="rect">
            <a:avLst/>
          </a:prstGeom>
          <a:noFill/>
          <a:ln/>
        </p:spPr>
        <p:txBody>
          <a:bodyPr wrap="square" lIns="0" tIns="0" rIns="0" bIns="0" rtlCol="0" anchor="t"/>
          <a:lstStyle/>
          <a:p>
            <a:pPr algn="l" indent="0" marL="0">
              <a:lnSpc>
                <a:spcPts val="2350"/>
              </a:lnSpc>
              <a:buNone/>
            </a:pPr>
            <a:r>
              <a:rPr lang="en-US" sz="1450" dirty="0">
                <a:solidFill>
                  <a:srgbClr val="384653"/>
                </a:solidFill>
                <a:latin typeface="Montserrat" pitchFamily="34" charset="0"/>
                <a:ea typeface="Montserrat" pitchFamily="34" charset="-122"/>
                <a:cs typeface="Montserrat" pitchFamily="34" charset="-120"/>
              </a:rPr>
              <a:t>A theoretical framework with seven layers, from the physical wires (Layer 1) up to user-facing applications (Layer 7). Each layer performs a specific role.</a:t>
            </a:r>
            <a:endParaRPr lang="en-US" sz="1450" dirty="0"/>
          </a:p>
        </p:txBody>
      </p:sp>
      <p:sp>
        <p:nvSpPr>
          <p:cNvPr id="7" name="Text 3"/>
          <p:cNvSpPr/>
          <p:nvPr/>
        </p:nvSpPr>
        <p:spPr>
          <a:xfrm>
            <a:off x="4810839" y="2856309"/>
            <a:ext cx="2494359" cy="311706"/>
          </a:xfrm>
          <a:prstGeom prst="rect">
            <a:avLst/>
          </a:prstGeom>
          <a:noFill/>
          <a:ln/>
        </p:spPr>
        <p:txBody>
          <a:bodyPr wrap="none" lIns="0" tIns="0" rIns="0" bIns="0" rtlCol="0" anchor="t"/>
          <a:lstStyle/>
          <a:p>
            <a:pPr algn="l" indent="0" marL="0">
              <a:lnSpc>
                <a:spcPts val="2450"/>
              </a:lnSpc>
              <a:buNone/>
            </a:pPr>
            <a:r>
              <a:rPr lang="en-US" sz="1950" b="1" dirty="0">
                <a:solidFill>
                  <a:srgbClr val="2E3C4E"/>
                </a:solidFill>
                <a:latin typeface="Barlow Bold" pitchFamily="34" charset="0"/>
                <a:ea typeface="Barlow Bold" pitchFamily="34" charset="-122"/>
                <a:cs typeface="Barlow Bold" pitchFamily="34" charset="-120"/>
              </a:rPr>
              <a:t>TCP/IP Model</a:t>
            </a:r>
            <a:endParaRPr lang="en-US" sz="1950" dirty="0"/>
          </a:p>
        </p:txBody>
      </p:sp>
      <p:sp>
        <p:nvSpPr>
          <p:cNvPr id="8" name="Text 4"/>
          <p:cNvSpPr/>
          <p:nvPr/>
        </p:nvSpPr>
        <p:spPr>
          <a:xfrm>
            <a:off x="4810839" y="3357563"/>
            <a:ext cx="3582472" cy="909757"/>
          </a:xfrm>
          <a:prstGeom prst="rect">
            <a:avLst/>
          </a:prstGeom>
          <a:noFill/>
          <a:ln/>
        </p:spPr>
        <p:txBody>
          <a:bodyPr wrap="square" lIns="0" tIns="0" rIns="0" bIns="0" rtlCol="0" anchor="t"/>
          <a:lstStyle/>
          <a:p>
            <a:pPr algn="l" indent="0" marL="0">
              <a:lnSpc>
                <a:spcPts val="2350"/>
              </a:lnSpc>
              <a:buNone/>
            </a:pPr>
            <a:r>
              <a:rPr lang="en-US" sz="1450" dirty="0">
                <a:solidFill>
                  <a:srgbClr val="384653"/>
                </a:solidFill>
                <a:latin typeface="Montserrat" pitchFamily="34" charset="0"/>
                <a:ea typeface="Montserrat" pitchFamily="34" charset="-122"/>
                <a:cs typeface="Montserrat" pitchFamily="34" charset="-120"/>
              </a:rPr>
              <a:t>A simplified, four-layer model used in real-world networking. It combines some OSI layers for practical use.</a:t>
            </a:r>
            <a:endParaRPr lang="en-US" sz="1450" dirty="0"/>
          </a:p>
        </p:txBody>
      </p:sp>
      <p:sp>
        <p:nvSpPr>
          <p:cNvPr id="9" name="Text 5"/>
          <p:cNvSpPr/>
          <p:nvPr/>
        </p:nvSpPr>
        <p:spPr>
          <a:xfrm>
            <a:off x="758309" y="5257681"/>
            <a:ext cx="7627382" cy="1213009"/>
          </a:xfrm>
          <a:prstGeom prst="rect">
            <a:avLst/>
          </a:prstGeom>
          <a:noFill/>
          <a:ln/>
        </p:spPr>
        <p:txBody>
          <a:bodyPr wrap="square" lIns="0" tIns="0" rIns="0" bIns="0" rtlCol="0" anchor="t"/>
          <a:lstStyle/>
          <a:p>
            <a:pPr algn="l" indent="0" marL="0">
              <a:lnSpc>
                <a:spcPts val="2350"/>
              </a:lnSpc>
              <a:buNone/>
            </a:pPr>
            <a:r>
              <a:rPr lang="en-US" sz="1450" dirty="0">
                <a:solidFill>
                  <a:srgbClr val="384653"/>
                </a:solidFill>
                <a:latin typeface="Montserrat" pitchFamily="34" charset="0"/>
                <a:ea typeface="Montserrat" pitchFamily="34" charset="-122"/>
                <a:cs typeface="Montserrat" pitchFamily="34" charset="-120"/>
              </a:rPr>
              <a:t>Understanding these layers helps in diagnosing issues and understanding where attacks might occur. For instance, a firewall may operate at the network layer (blocking IP addresses), while encryption happens at the presentation or transport layer.</a:t>
            </a:r>
            <a:endParaRPr lang="en-US" sz="145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2488168"/>
          </a:xfrm>
          <a:prstGeom prst="rect">
            <a:avLst/>
          </a:prstGeom>
        </p:spPr>
      </p:pic>
      <p:sp>
        <p:nvSpPr>
          <p:cNvPr id="3" name="Text 0"/>
          <p:cNvSpPr/>
          <p:nvPr/>
        </p:nvSpPr>
        <p:spPr>
          <a:xfrm>
            <a:off x="758309" y="3161228"/>
            <a:ext cx="7656195" cy="623530"/>
          </a:xfrm>
          <a:prstGeom prst="rect">
            <a:avLst/>
          </a:prstGeom>
          <a:noFill/>
          <a:ln/>
        </p:spPr>
        <p:txBody>
          <a:bodyPr wrap="none" lIns="0" tIns="0" rIns="0" bIns="0" rtlCol="0" anchor="t"/>
          <a:lstStyle/>
          <a:p>
            <a:pPr algn="l" indent="0" marL="0">
              <a:lnSpc>
                <a:spcPts val="4900"/>
              </a:lnSpc>
              <a:buNone/>
            </a:pPr>
            <a:r>
              <a:rPr lang="en-US" sz="3900" b="1" dirty="0">
                <a:solidFill>
                  <a:srgbClr val="2E3C4E"/>
                </a:solidFill>
                <a:latin typeface="Barlow Bold" pitchFamily="34" charset="0"/>
                <a:ea typeface="Barlow Bold" pitchFamily="34" charset="-122"/>
                <a:cs typeface="Barlow Bold" pitchFamily="34" charset="-120"/>
              </a:rPr>
              <a:t>Network Segmentation and VLANs</a:t>
            </a:r>
            <a:endParaRPr lang="en-US" sz="3900" dirty="0"/>
          </a:p>
        </p:txBody>
      </p:sp>
      <p:sp>
        <p:nvSpPr>
          <p:cNvPr id="4" name="Text 1"/>
          <p:cNvSpPr/>
          <p:nvPr/>
        </p:nvSpPr>
        <p:spPr>
          <a:xfrm>
            <a:off x="758309" y="4069080"/>
            <a:ext cx="13113782" cy="303252"/>
          </a:xfrm>
          <a:prstGeom prst="rect">
            <a:avLst/>
          </a:prstGeom>
          <a:noFill/>
          <a:ln/>
        </p:spPr>
        <p:txBody>
          <a:bodyPr wrap="none" lIns="0" tIns="0" rIns="0" bIns="0" rtlCol="0" anchor="t"/>
          <a:lstStyle/>
          <a:p>
            <a:pPr algn="l" indent="0" marL="0">
              <a:lnSpc>
                <a:spcPts val="2350"/>
              </a:lnSpc>
              <a:buNone/>
            </a:pPr>
            <a:r>
              <a:rPr lang="en-US" sz="1450" dirty="0">
                <a:solidFill>
                  <a:srgbClr val="384653"/>
                </a:solidFill>
                <a:latin typeface="Montserrat" pitchFamily="34" charset="0"/>
                <a:ea typeface="Montserrat" pitchFamily="34" charset="-122"/>
                <a:cs typeface="Montserrat" pitchFamily="34" charset="-120"/>
              </a:rPr>
              <a:t>In cybersecurity, segmentation is a strategy used to divide networks into smaller parts. This helps limit the damage if a breach occurs.</a:t>
            </a:r>
            <a:endParaRPr lang="en-US" sz="1450" dirty="0"/>
          </a:p>
        </p:txBody>
      </p:sp>
      <p:sp>
        <p:nvSpPr>
          <p:cNvPr id="5" name="Shape 2"/>
          <p:cNvSpPr/>
          <p:nvPr/>
        </p:nvSpPr>
        <p:spPr>
          <a:xfrm>
            <a:off x="758309" y="4585573"/>
            <a:ext cx="6462117" cy="2032754"/>
          </a:xfrm>
          <a:prstGeom prst="roundRect">
            <a:avLst>
              <a:gd name="adj" fmla="val 13989"/>
            </a:avLst>
          </a:prstGeom>
          <a:solidFill>
            <a:srgbClr val="2589C9"/>
          </a:solidFill>
          <a:ln w="7620">
            <a:solidFill>
              <a:srgbClr val="3EA2E2"/>
            </a:solidFill>
            <a:prstDash val="solid"/>
          </a:ln>
        </p:spPr>
      </p:sp>
      <p:sp>
        <p:nvSpPr>
          <p:cNvPr id="6" name="Text 3"/>
          <p:cNvSpPr/>
          <p:nvPr/>
        </p:nvSpPr>
        <p:spPr>
          <a:xfrm>
            <a:off x="955477" y="4782741"/>
            <a:ext cx="2494359" cy="311706"/>
          </a:xfrm>
          <a:prstGeom prst="rect">
            <a:avLst/>
          </a:prstGeom>
          <a:noFill/>
          <a:ln/>
        </p:spPr>
        <p:txBody>
          <a:bodyPr wrap="none" lIns="0" tIns="0" rIns="0" bIns="0" rtlCol="0" anchor="t"/>
          <a:lstStyle/>
          <a:p>
            <a:pPr algn="l" indent="0" marL="0">
              <a:lnSpc>
                <a:spcPts val="2450"/>
              </a:lnSpc>
              <a:buNone/>
            </a:pPr>
            <a:r>
              <a:rPr lang="en-US" sz="1950" b="1" dirty="0">
                <a:solidFill>
                  <a:srgbClr val="FFFFFF"/>
                </a:solidFill>
                <a:latin typeface="Barlow Bold" pitchFamily="34" charset="0"/>
                <a:ea typeface="Barlow Bold" pitchFamily="34" charset="-122"/>
                <a:cs typeface="Barlow Bold" pitchFamily="34" charset="-120"/>
              </a:rPr>
              <a:t>What are VLANs?</a:t>
            </a:r>
            <a:endParaRPr lang="en-US" sz="1950" dirty="0"/>
          </a:p>
        </p:txBody>
      </p:sp>
      <p:sp>
        <p:nvSpPr>
          <p:cNvPr id="7" name="Text 4"/>
          <p:cNvSpPr/>
          <p:nvPr/>
        </p:nvSpPr>
        <p:spPr>
          <a:xfrm>
            <a:off x="955477" y="5208151"/>
            <a:ext cx="6067782" cy="606504"/>
          </a:xfrm>
          <a:prstGeom prst="rect">
            <a:avLst/>
          </a:prstGeom>
          <a:noFill/>
          <a:ln/>
        </p:spPr>
        <p:txBody>
          <a:bodyPr wrap="square" lIns="0" tIns="0" rIns="0" bIns="0" rtlCol="0" anchor="t"/>
          <a:lstStyle/>
          <a:p>
            <a:pPr algn="l" indent="0" marL="0">
              <a:lnSpc>
                <a:spcPts val="2350"/>
              </a:lnSpc>
              <a:buNone/>
            </a:pPr>
            <a:r>
              <a:rPr lang="en-US" sz="1450" dirty="0">
                <a:solidFill>
                  <a:srgbClr val="FFFFFF"/>
                </a:solidFill>
                <a:latin typeface="Montserrat" pitchFamily="34" charset="0"/>
                <a:ea typeface="Montserrat" pitchFamily="34" charset="-122"/>
                <a:cs typeface="Montserrat" pitchFamily="34" charset="-120"/>
              </a:rPr>
              <a:t>Virtual Local Area Networks allow administrators to group devices logically, even if they are not physically close.</a:t>
            </a:r>
            <a:endParaRPr lang="en-US" sz="1450" dirty="0"/>
          </a:p>
        </p:txBody>
      </p:sp>
      <p:sp>
        <p:nvSpPr>
          <p:cNvPr id="8" name="Shape 5"/>
          <p:cNvSpPr/>
          <p:nvPr/>
        </p:nvSpPr>
        <p:spPr>
          <a:xfrm>
            <a:off x="7409974" y="4585573"/>
            <a:ext cx="6462117" cy="2032754"/>
          </a:xfrm>
          <a:prstGeom prst="roundRect">
            <a:avLst>
              <a:gd name="adj" fmla="val 13989"/>
            </a:avLst>
          </a:prstGeom>
          <a:solidFill>
            <a:srgbClr val="2589C9"/>
          </a:solidFill>
          <a:ln w="7620">
            <a:solidFill>
              <a:srgbClr val="3EA2E2"/>
            </a:solidFill>
            <a:prstDash val="solid"/>
          </a:ln>
        </p:spPr>
      </p:sp>
      <p:sp>
        <p:nvSpPr>
          <p:cNvPr id="9" name="Text 6"/>
          <p:cNvSpPr/>
          <p:nvPr/>
        </p:nvSpPr>
        <p:spPr>
          <a:xfrm>
            <a:off x="7607141" y="4782741"/>
            <a:ext cx="2494359" cy="311706"/>
          </a:xfrm>
          <a:prstGeom prst="rect">
            <a:avLst/>
          </a:prstGeom>
          <a:noFill/>
          <a:ln/>
        </p:spPr>
        <p:txBody>
          <a:bodyPr wrap="none" lIns="0" tIns="0" rIns="0" bIns="0" rtlCol="0" anchor="t"/>
          <a:lstStyle/>
          <a:p>
            <a:pPr algn="l" indent="0" marL="0">
              <a:lnSpc>
                <a:spcPts val="2450"/>
              </a:lnSpc>
              <a:buNone/>
            </a:pPr>
            <a:r>
              <a:rPr lang="en-US" sz="1950" b="1" dirty="0">
                <a:solidFill>
                  <a:srgbClr val="FFFFFF"/>
                </a:solidFill>
                <a:latin typeface="Barlow Bold" pitchFamily="34" charset="0"/>
                <a:ea typeface="Barlow Bold" pitchFamily="34" charset="-122"/>
                <a:cs typeface="Barlow Bold" pitchFamily="34" charset="-120"/>
              </a:rPr>
              <a:t>Security Benefits</a:t>
            </a:r>
            <a:endParaRPr lang="en-US" sz="1950" dirty="0"/>
          </a:p>
        </p:txBody>
      </p:sp>
      <p:sp>
        <p:nvSpPr>
          <p:cNvPr id="10" name="Text 7"/>
          <p:cNvSpPr/>
          <p:nvPr/>
        </p:nvSpPr>
        <p:spPr>
          <a:xfrm>
            <a:off x="7607141" y="5208151"/>
            <a:ext cx="6067782" cy="1213009"/>
          </a:xfrm>
          <a:prstGeom prst="rect">
            <a:avLst/>
          </a:prstGeom>
          <a:noFill/>
          <a:ln/>
        </p:spPr>
        <p:txBody>
          <a:bodyPr wrap="square" lIns="0" tIns="0" rIns="0" bIns="0" rtlCol="0" anchor="t"/>
          <a:lstStyle/>
          <a:p>
            <a:pPr algn="l" indent="0" marL="0">
              <a:lnSpc>
                <a:spcPts val="2350"/>
              </a:lnSpc>
              <a:buNone/>
            </a:pPr>
            <a:r>
              <a:rPr lang="en-US" sz="1450" dirty="0">
                <a:solidFill>
                  <a:srgbClr val="FFFFFF"/>
                </a:solidFill>
                <a:latin typeface="Montserrat" pitchFamily="34" charset="0"/>
                <a:ea typeface="Montserrat" pitchFamily="34" charset="-122"/>
                <a:cs typeface="Montserrat" pitchFamily="34" charset="-120"/>
              </a:rPr>
              <a:t>Placing HR and Finance departments on separate VLANs prevents unauthorized access between departments. If an attacker breaches the HR network, they can't automatically access Finance.</a:t>
            </a:r>
            <a:endParaRPr lang="en-US" sz="1450" dirty="0"/>
          </a:p>
        </p:txBody>
      </p:sp>
      <p:sp>
        <p:nvSpPr>
          <p:cNvPr id="11" name="Text 8"/>
          <p:cNvSpPr/>
          <p:nvPr/>
        </p:nvSpPr>
        <p:spPr>
          <a:xfrm>
            <a:off x="758309" y="6831568"/>
            <a:ext cx="13113782" cy="606504"/>
          </a:xfrm>
          <a:prstGeom prst="rect">
            <a:avLst/>
          </a:prstGeom>
          <a:noFill/>
          <a:ln/>
        </p:spPr>
        <p:txBody>
          <a:bodyPr wrap="square" lIns="0" tIns="0" rIns="0" bIns="0" rtlCol="0" anchor="t"/>
          <a:lstStyle/>
          <a:p>
            <a:pPr algn="l" indent="0" marL="0">
              <a:lnSpc>
                <a:spcPts val="2350"/>
              </a:lnSpc>
              <a:buNone/>
            </a:pPr>
            <a:r>
              <a:rPr lang="en-US" sz="1450" dirty="0">
                <a:solidFill>
                  <a:srgbClr val="384653"/>
                </a:solidFill>
                <a:latin typeface="Montserrat" pitchFamily="34" charset="0"/>
                <a:ea typeface="Montserrat" pitchFamily="34" charset="-122"/>
                <a:cs typeface="Montserrat" pitchFamily="34" charset="-120"/>
              </a:rPr>
              <a:t>Segmentation is like building walls within a building. Even if someone gets through the front door, they still need to get through locked internal doors to reach sensitive areas.</a:t>
            </a:r>
            <a:endParaRPr lang="en-US" sz="145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8869680" y="0"/>
            <a:ext cx="5760720" cy="8236148"/>
          </a:xfrm>
          <a:prstGeom prst="rect">
            <a:avLst/>
          </a:prstGeom>
        </p:spPr>
      </p:pic>
      <p:pic>
        <p:nvPicPr>
          <p:cNvPr id="3" name="Image 1" descr="preencoded.png">    </p:cNvPr>
          <p:cNvPicPr>
            <a:picLocks noChangeAspect="1"/>
          </p:cNvPicPr>
          <p:nvPr/>
        </p:nvPicPr>
        <p:blipFill>
          <a:blip r:embed="rId2"/>
          <a:stretch>
            <a:fillRect/>
          </a:stretch>
        </p:blipFill>
        <p:spPr>
          <a:xfrm>
            <a:off x="10376654" y="2794754"/>
            <a:ext cx="4028003" cy="2646640"/>
          </a:xfrm>
          <a:prstGeom prst="rect">
            <a:avLst/>
          </a:prstGeom>
        </p:spPr>
      </p:pic>
      <p:sp>
        <p:nvSpPr>
          <p:cNvPr id="4" name="Text 0"/>
          <p:cNvSpPr/>
          <p:nvPr/>
        </p:nvSpPr>
        <p:spPr>
          <a:xfrm>
            <a:off x="722114" y="496491"/>
            <a:ext cx="6047065" cy="593884"/>
          </a:xfrm>
          <a:prstGeom prst="rect">
            <a:avLst/>
          </a:prstGeom>
          <a:noFill/>
          <a:ln/>
        </p:spPr>
        <p:txBody>
          <a:bodyPr wrap="none" lIns="0" tIns="0" rIns="0" bIns="0" rtlCol="0" anchor="t"/>
          <a:lstStyle/>
          <a:p>
            <a:pPr algn="l" indent="0" marL="0">
              <a:lnSpc>
                <a:spcPts val="4650"/>
              </a:lnSpc>
              <a:buNone/>
            </a:pPr>
            <a:r>
              <a:rPr lang="en-US" sz="3700" b="1" dirty="0">
                <a:solidFill>
                  <a:srgbClr val="2E3C4E"/>
                </a:solidFill>
                <a:latin typeface="Barlow Bold" pitchFamily="34" charset="0"/>
                <a:ea typeface="Barlow Bold" pitchFamily="34" charset="-122"/>
                <a:cs typeface="Barlow Bold" pitchFamily="34" charset="-120"/>
              </a:rPr>
              <a:t>Firewalls and Access Control</a:t>
            </a:r>
            <a:endParaRPr lang="en-US" sz="3700" dirty="0"/>
          </a:p>
        </p:txBody>
      </p:sp>
      <p:sp>
        <p:nvSpPr>
          <p:cNvPr id="5" name="Text 1"/>
          <p:cNvSpPr/>
          <p:nvPr/>
        </p:nvSpPr>
        <p:spPr>
          <a:xfrm>
            <a:off x="722114" y="1361123"/>
            <a:ext cx="7699772" cy="577453"/>
          </a:xfrm>
          <a:prstGeom prst="rect">
            <a:avLst/>
          </a:prstGeom>
          <a:noFill/>
          <a:ln/>
        </p:spPr>
        <p:txBody>
          <a:bodyPr wrap="square" lIns="0" tIns="0" rIns="0" bIns="0" rtlCol="0" anchor="t"/>
          <a:lstStyle/>
          <a:p>
            <a:pPr algn="l" indent="0" marL="0">
              <a:lnSpc>
                <a:spcPts val="2250"/>
              </a:lnSpc>
              <a:buNone/>
            </a:pPr>
            <a:r>
              <a:rPr lang="en-US" sz="1400" dirty="0">
                <a:solidFill>
                  <a:srgbClr val="384653"/>
                </a:solidFill>
                <a:latin typeface="Montserrat" pitchFamily="34" charset="0"/>
                <a:ea typeface="Montserrat" pitchFamily="34" charset="-122"/>
                <a:cs typeface="Montserrat" pitchFamily="34" charset="-120"/>
              </a:rPr>
              <a:t>A </a:t>
            </a:r>
            <a:pPr algn="l" indent="0" marL="0">
              <a:lnSpc>
                <a:spcPts val="2250"/>
              </a:lnSpc>
              <a:buNone/>
            </a:pPr>
            <a:r>
              <a:rPr lang="en-US" sz="1400" dirty="0">
                <a:solidFill>
                  <a:srgbClr val="75BAE6"/>
                </a:solidFill>
                <a:latin typeface="Montserrat" pitchFamily="34" charset="0"/>
                <a:ea typeface="Montserrat" pitchFamily="34" charset="-122"/>
                <a:cs typeface="Montserrat" pitchFamily="34" charset="-120"/>
              </a:rPr>
              <a:t>firewall</a:t>
            </a:r>
            <a:pPr algn="l" indent="0" marL="0">
              <a:lnSpc>
                <a:spcPts val="2250"/>
              </a:lnSpc>
              <a:buNone/>
            </a:pPr>
            <a:r>
              <a:rPr lang="en-US" sz="1400" dirty="0">
                <a:solidFill>
                  <a:srgbClr val="384653"/>
                </a:solidFill>
                <a:latin typeface="Montserrat" pitchFamily="34" charset="0"/>
                <a:ea typeface="Montserrat" pitchFamily="34" charset="-122"/>
                <a:cs typeface="Montserrat" pitchFamily="34" charset="-120"/>
              </a:rPr>
              <a:t> acts as a gatekeeper between networks, filtering traffic based on predefined rules.</a:t>
            </a:r>
            <a:endParaRPr lang="en-US" sz="1400" dirty="0"/>
          </a:p>
        </p:txBody>
      </p:sp>
      <p:sp>
        <p:nvSpPr>
          <p:cNvPr id="6" name="Shape 2"/>
          <p:cNvSpPr/>
          <p:nvPr/>
        </p:nvSpPr>
        <p:spPr>
          <a:xfrm>
            <a:off x="722114" y="2141696"/>
            <a:ext cx="7699772" cy="1389221"/>
          </a:xfrm>
          <a:prstGeom prst="roundRect">
            <a:avLst>
              <a:gd name="adj" fmla="val 19495"/>
            </a:avLst>
          </a:prstGeom>
          <a:solidFill>
            <a:srgbClr val="FFFFFF"/>
          </a:solidFill>
          <a:ln w="22860">
            <a:solidFill>
              <a:srgbClr val="2589C9"/>
            </a:solidFill>
            <a:prstDash val="solid"/>
          </a:ln>
        </p:spPr>
      </p:sp>
      <p:sp>
        <p:nvSpPr>
          <p:cNvPr id="7" name="Shape 3"/>
          <p:cNvSpPr/>
          <p:nvPr/>
        </p:nvSpPr>
        <p:spPr>
          <a:xfrm>
            <a:off x="744974" y="2164556"/>
            <a:ext cx="722114" cy="1343501"/>
          </a:xfrm>
          <a:prstGeom prst="roundRect">
            <a:avLst>
              <a:gd name="adj" fmla="val 33706"/>
            </a:avLst>
          </a:prstGeom>
          <a:solidFill>
            <a:srgbClr val="2589C9"/>
          </a:solidFill>
          <a:ln/>
        </p:spPr>
      </p:sp>
      <p:pic>
        <p:nvPicPr>
          <p:cNvPr id="8" name="Image 2" descr="preencoded.png">    </p:cNvPr>
          <p:cNvPicPr>
            <a:picLocks noChangeAspect="1"/>
          </p:cNvPicPr>
          <p:nvPr/>
        </p:nvPicPr>
        <p:blipFill>
          <a:blip r:embed="rId3"/>
          <a:stretch>
            <a:fillRect/>
          </a:stretch>
        </p:blipFill>
        <p:spPr>
          <a:xfrm>
            <a:off x="966788" y="2667000"/>
            <a:ext cx="270748" cy="338495"/>
          </a:xfrm>
          <a:prstGeom prst="rect">
            <a:avLst/>
          </a:prstGeom>
        </p:spPr>
      </p:pic>
      <p:sp>
        <p:nvSpPr>
          <p:cNvPr id="9" name="Text 4"/>
          <p:cNvSpPr/>
          <p:nvPr/>
        </p:nvSpPr>
        <p:spPr>
          <a:xfrm>
            <a:off x="1647587" y="2345055"/>
            <a:ext cx="2375654" cy="296823"/>
          </a:xfrm>
          <a:prstGeom prst="rect">
            <a:avLst/>
          </a:prstGeom>
          <a:noFill/>
          <a:ln/>
        </p:spPr>
        <p:txBody>
          <a:bodyPr wrap="none" lIns="0" tIns="0" rIns="0" bIns="0" rtlCol="0" anchor="t"/>
          <a:lstStyle/>
          <a:p>
            <a:pPr algn="l" indent="0" marL="0">
              <a:lnSpc>
                <a:spcPts val="2300"/>
              </a:lnSpc>
              <a:buNone/>
            </a:pPr>
            <a:r>
              <a:rPr lang="en-US" sz="1850" b="1" dirty="0">
                <a:solidFill>
                  <a:srgbClr val="384653"/>
                </a:solidFill>
                <a:latin typeface="Barlow Bold" pitchFamily="34" charset="0"/>
                <a:ea typeface="Barlow Bold" pitchFamily="34" charset="-122"/>
                <a:cs typeface="Barlow Bold" pitchFamily="34" charset="-120"/>
              </a:rPr>
              <a:t>Stateless Firewalls</a:t>
            </a:r>
            <a:endParaRPr lang="en-US" sz="1850" dirty="0"/>
          </a:p>
        </p:txBody>
      </p:sp>
      <p:sp>
        <p:nvSpPr>
          <p:cNvPr id="10" name="Text 5"/>
          <p:cNvSpPr/>
          <p:nvPr/>
        </p:nvSpPr>
        <p:spPr>
          <a:xfrm>
            <a:off x="1647587" y="2750106"/>
            <a:ext cx="6751439" cy="577453"/>
          </a:xfrm>
          <a:prstGeom prst="rect">
            <a:avLst/>
          </a:prstGeom>
          <a:noFill/>
          <a:ln/>
        </p:spPr>
        <p:txBody>
          <a:bodyPr wrap="square" lIns="0" tIns="0" rIns="0" bIns="0" rtlCol="0" anchor="t"/>
          <a:lstStyle/>
          <a:p>
            <a:pPr algn="l" indent="0" marL="0">
              <a:lnSpc>
                <a:spcPts val="2250"/>
              </a:lnSpc>
              <a:buNone/>
            </a:pPr>
            <a:r>
              <a:rPr lang="en-US" sz="1400" dirty="0">
                <a:solidFill>
                  <a:srgbClr val="384653"/>
                </a:solidFill>
                <a:latin typeface="Montserrat" pitchFamily="34" charset="0"/>
                <a:ea typeface="Montserrat" pitchFamily="34" charset="-122"/>
                <a:cs typeface="Montserrat" pitchFamily="34" charset="-120"/>
              </a:rPr>
              <a:t>Simple and fast, checking packets against rules without remembering previous traffic.</a:t>
            </a:r>
            <a:endParaRPr lang="en-US" sz="1400" dirty="0"/>
          </a:p>
        </p:txBody>
      </p:sp>
      <p:sp>
        <p:nvSpPr>
          <p:cNvPr id="11" name="Shape 6"/>
          <p:cNvSpPr/>
          <p:nvPr/>
        </p:nvSpPr>
        <p:spPr>
          <a:xfrm>
            <a:off x="722114" y="3711416"/>
            <a:ext cx="7699772" cy="1389221"/>
          </a:xfrm>
          <a:prstGeom prst="roundRect">
            <a:avLst>
              <a:gd name="adj" fmla="val 19495"/>
            </a:avLst>
          </a:prstGeom>
          <a:solidFill>
            <a:srgbClr val="FFFFFF"/>
          </a:solidFill>
          <a:ln w="22860">
            <a:solidFill>
              <a:srgbClr val="2589C9"/>
            </a:solidFill>
            <a:prstDash val="solid"/>
          </a:ln>
        </p:spPr>
      </p:sp>
      <p:sp>
        <p:nvSpPr>
          <p:cNvPr id="12" name="Shape 7"/>
          <p:cNvSpPr/>
          <p:nvPr/>
        </p:nvSpPr>
        <p:spPr>
          <a:xfrm>
            <a:off x="744974" y="3734276"/>
            <a:ext cx="722114" cy="1343501"/>
          </a:xfrm>
          <a:prstGeom prst="roundRect">
            <a:avLst>
              <a:gd name="adj" fmla="val 33706"/>
            </a:avLst>
          </a:prstGeom>
          <a:solidFill>
            <a:srgbClr val="2589C9"/>
          </a:solidFill>
          <a:ln/>
        </p:spPr>
      </p:sp>
      <p:pic>
        <p:nvPicPr>
          <p:cNvPr id="13" name="Image 3" descr="preencoded.png">    </p:cNvPr>
          <p:cNvPicPr>
            <a:picLocks noChangeAspect="1"/>
          </p:cNvPicPr>
          <p:nvPr/>
        </p:nvPicPr>
        <p:blipFill>
          <a:blip r:embed="rId4"/>
          <a:stretch>
            <a:fillRect/>
          </a:stretch>
        </p:blipFill>
        <p:spPr>
          <a:xfrm>
            <a:off x="966788" y="4236720"/>
            <a:ext cx="270748" cy="338495"/>
          </a:xfrm>
          <a:prstGeom prst="rect">
            <a:avLst/>
          </a:prstGeom>
        </p:spPr>
      </p:pic>
      <p:sp>
        <p:nvSpPr>
          <p:cNvPr id="14" name="Text 8"/>
          <p:cNvSpPr/>
          <p:nvPr/>
        </p:nvSpPr>
        <p:spPr>
          <a:xfrm>
            <a:off x="1647587" y="3914775"/>
            <a:ext cx="2375654" cy="296823"/>
          </a:xfrm>
          <a:prstGeom prst="rect">
            <a:avLst/>
          </a:prstGeom>
          <a:noFill/>
          <a:ln/>
        </p:spPr>
        <p:txBody>
          <a:bodyPr wrap="none" lIns="0" tIns="0" rIns="0" bIns="0" rtlCol="0" anchor="t"/>
          <a:lstStyle/>
          <a:p>
            <a:pPr algn="l" indent="0" marL="0">
              <a:lnSpc>
                <a:spcPts val="2300"/>
              </a:lnSpc>
              <a:buNone/>
            </a:pPr>
            <a:r>
              <a:rPr lang="en-US" sz="1850" b="1" dirty="0">
                <a:solidFill>
                  <a:srgbClr val="384653"/>
                </a:solidFill>
                <a:latin typeface="Barlow Bold" pitchFamily="34" charset="0"/>
                <a:ea typeface="Barlow Bold" pitchFamily="34" charset="-122"/>
                <a:cs typeface="Barlow Bold" pitchFamily="34" charset="-120"/>
              </a:rPr>
              <a:t>Stateful Firewalls</a:t>
            </a:r>
            <a:endParaRPr lang="en-US" sz="1850" dirty="0"/>
          </a:p>
        </p:txBody>
      </p:sp>
      <p:sp>
        <p:nvSpPr>
          <p:cNvPr id="15" name="Text 9"/>
          <p:cNvSpPr/>
          <p:nvPr/>
        </p:nvSpPr>
        <p:spPr>
          <a:xfrm>
            <a:off x="1647587" y="4319826"/>
            <a:ext cx="6751439" cy="577453"/>
          </a:xfrm>
          <a:prstGeom prst="rect">
            <a:avLst/>
          </a:prstGeom>
          <a:noFill/>
          <a:ln/>
        </p:spPr>
        <p:txBody>
          <a:bodyPr wrap="square" lIns="0" tIns="0" rIns="0" bIns="0" rtlCol="0" anchor="t"/>
          <a:lstStyle/>
          <a:p>
            <a:pPr algn="l" indent="0" marL="0">
              <a:lnSpc>
                <a:spcPts val="2250"/>
              </a:lnSpc>
              <a:buNone/>
            </a:pPr>
            <a:r>
              <a:rPr lang="en-US" sz="1400" dirty="0">
                <a:solidFill>
                  <a:srgbClr val="384653"/>
                </a:solidFill>
                <a:latin typeface="Montserrat" pitchFamily="34" charset="0"/>
                <a:ea typeface="Montserrat" pitchFamily="34" charset="-122"/>
                <a:cs typeface="Montserrat" pitchFamily="34" charset="-120"/>
              </a:rPr>
              <a:t>More advanced, remembering connections and ensuring that traffic is part of a valid session.</a:t>
            </a:r>
            <a:endParaRPr lang="en-US" sz="1400" dirty="0"/>
          </a:p>
        </p:txBody>
      </p:sp>
      <p:sp>
        <p:nvSpPr>
          <p:cNvPr id="16" name="Shape 10"/>
          <p:cNvSpPr/>
          <p:nvPr/>
        </p:nvSpPr>
        <p:spPr>
          <a:xfrm>
            <a:off x="722114" y="5281136"/>
            <a:ext cx="7699772" cy="1389221"/>
          </a:xfrm>
          <a:prstGeom prst="roundRect">
            <a:avLst>
              <a:gd name="adj" fmla="val 19495"/>
            </a:avLst>
          </a:prstGeom>
          <a:solidFill>
            <a:srgbClr val="FFFFFF"/>
          </a:solidFill>
          <a:ln w="22860">
            <a:solidFill>
              <a:srgbClr val="2589C9"/>
            </a:solidFill>
            <a:prstDash val="solid"/>
          </a:ln>
        </p:spPr>
      </p:sp>
      <p:sp>
        <p:nvSpPr>
          <p:cNvPr id="17" name="Shape 11"/>
          <p:cNvSpPr/>
          <p:nvPr/>
        </p:nvSpPr>
        <p:spPr>
          <a:xfrm>
            <a:off x="744974" y="5303996"/>
            <a:ext cx="722114" cy="1343501"/>
          </a:xfrm>
          <a:prstGeom prst="roundRect">
            <a:avLst>
              <a:gd name="adj" fmla="val 33706"/>
            </a:avLst>
          </a:prstGeom>
          <a:solidFill>
            <a:srgbClr val="2589C9"/>
          </a:solidFill>
          <a:ln/>
        </p:spPr>
      </p:sp>
      <p:pic>
        <p:nvPicPr>
          <p:cNvPr id="18" name="Image 4" descr="preencoded.png">    </p:cNvPr>
          <p:cNvPicPr>
            <a:picLocks noChangeAspect="1"/>
          </p:cNvPicPr>
          <p:nvPr/>
        </p:nvPicPr>
        <p:blipFill>
          <a:blip r:embed="rId5"/>
          <a:stretch>
            <a:fillRect/>
          </a:stretch>
        </p:blipFill>
        <p:spPr>
          <a:xfrm>
            <a:off x="966788" y="5806440"/>
            <a:ext cx="270748" cy="338495"/>
          </a:xfrm>
          <a:prstGeom prst="rect">
            <a:avLst/>
          </a:prstGeom>
        </p:spPr>
      </p:pic>
      <p:sp>
        <p:nvSpPr>
          <p:cNvPr id="19" name="Text 12"/>
          <p:cNvSpPr/>
          <p:nvPr/>
        </p:nvSpPr>
        <p:spPr>
          <a:xfrm>
            <a:off x="1647587" y="5484495"/>
            <a:ext cx="2745462" cy="296823"/>
          </a:xfrm>
          <a:prstGeom prst="rect">
            <a:avLst/>
          </a:prstGeom>
          <a:noFill/>
          <a:ln/>
        </p:spPr>
        <p:txBody>
          <a:bodyPr wrap="none" lIns="0" tIns="0" rIns="0" bIns="0" rtlCol="0" anchor="t"/>
          <a:lstStyle/>
          <a:p>
            <a:pPr algn="l" indent="0" marL="0">
              <a:lnSpc>
                <a:spcPts val="2300"/>
              </a:lnSpc>
              <a:buNone/>
            </a:pPr>
            <a:r>
              <a:rPr lang="en-US" sz="1850" b="1" dirty="0">
                <a:solidFill>
                  <a:srgbClr val="384653"/>
                </a:solidFill>
                <a:latin typeface="Barlow Bold" pitchFamily="34" charset="0"/>
                <a:ea typeface="Barlow Bold" pitchFamily="34" charset="-122"/>
                <a:cs typeface="Barlow Bold" pitchFamily="34" charset="-120"/>
              </a:rPr>
              <a:t>Next-Generation Firewalls</a:t>
            </a:r>
            <a:endParaRPr lang="en-US" sz="1850" dirty="0"/>
          </a:p>
        </p:txBody>
      </p:sp>
      <p:sp>
        <p:nvSpPr>
          <p:cNvPr id="20" name="Text 13"/>
          <p:cNvSpPr/>
          <p:nvPr/>
        </p:nvSpPr>
        <p:spPr>
          <a:xfrm>
            <a:off x="1647587" y="5889546"/>
            <a:ext cx="6751439" cy="577453"/>
          </a:xfrm>
          <a:prstGeom prst="rect">
            <a:avLst/>
          </a:prstGeom>
          <a:noFill/>
          <a:ln/>
        </p:spPr>
        <p:txBody>
          <a:bodyPr wrap="square" lIns="0" tIns="0" rIns="0" bIns="0" rtlCol="0" anchor="t"/>
          <a:lstStyle/>
          <a:p>
            <a:pPr algn="l" indent="0" marL="0">
              <a:lnSpc>
                <a:spcPts val="2250"/>
              </a:lnSpc>
              <a:buNone/>
            </a:pPr>
            <a:r>
              <a:rPr lang="en-US" sz="1400" dirty="0">
                <a:solidFill>
                  <a:srgbClr val="384653"/>
                </a:solidFill>
                <a:latin typeface="Montserrat" pitchFamily="34" charset="0"/>
                <a:ea typeface="Montserrat" pitchFamily="34" charset="-122"/>
                <a:cs typeface="Montserrat" pitchFamily="34" charset="-120"/>
              </a:rPr>
              <a:t>Include deep packet inspection, intrusion prevention, antivirus, and application awareness.</a:t>
            </a:r>
            <a:endParaRPr lang="en-US" sz="1400" dirty="0"/>
          </a:p>
        </p:txBody>
      </p:sp>
      <p:sp>
        <p:nvSpPr>
          <p:cNvPr id="21" name="Text 14"/>
          <p:cNvSpPr/>
          <p:nvPr/>
        </p:nvSpPr>
        <p:spPr>
          <a:xfrm>
            <a:off x="722114" y="6873478"/>
            <a:ext cx="7699772" cy="866180"/>
          </a:xfrm>
          <a:prstGeom prst="rect">
            <a:avLst/>
          </a:prstGeom>
          <a:noFill/>
          <a:ln/>
        </p:spPr>
        <p:txBody>
          <a:bodyPr wrap="square" lIns="0" tIns="0" rIns="0" bIns="0" rtlCol="0" anchor="t"/>
          <a:lstStyle/>
          <a:p>
            <a:pPr algn="l" indent="0" marL="0">
              <a:lnSpc>
                <a:spcPts val="2250"/>
              </a:lnSpc>
              <a:buNone/>
            </a:pPr>
            <a:r>
              <a:rPr lang="en-US" sz="1400" dirty="0">
                <a:solidFill>
                  <a:srgbClr val="384653"/>
                </a:solidFill>
                <a:latin typeface="Montserrat" pitchFamily="34" charset="0"/>
                <a:ea typeface="Montserrat" pitchFamily="34" charset="-122"/>
                <a:cs typeface="Montserrat" pitchFamily="34" charset="-120"/>
              </a:rPr>
              <a:t>Firewalls often use </a:t>
            </a:r>
            <a:pPr algn="l" indent="0" marL="0">
              <a:lnSpc>
                <a:spcPts val="2250"/>
              </a:lnSpc>
              <a:buNone/>
            </a:pPr>
            <a:r>
              <a:rPr lang="en-US" sz="1400" dirty="0">
                <a:solidFill>
                  <a:srgbClr val="2589C9"/>
                </a:solidFill>
                <a:latin typeface="Montserrat" pitchFamily="34" charset="0"/>
                <a:ea typeface="Montserrat" pitchFamily="34" charset="-122"/>
                <a:cs typeface="Montserrat" pitchFamily="34" charset="-120"/>
              </a:rPr>
              <a:t>Access Control Lists (ACLs)</a:t>
            </a:r>
            <a:pPr algn="l" indent="0" marL="0">
              <a:lnSpc>
                <a:spcPts val="2250"/>
              </a:lnSpc>
              <a:buNone/>
            </a:pPr>
            <a:r>
              <a:rPr lang="en-US" sz="1400" dirty="0">
                <a:solidFill>
                  <a:srgbClr val="384653"/>
                </a:solidFill>
                <a:latin typeface="Montserrat" pitchFamily="34" charset="0"/>
                <a:ea typeface="Montserrat" pitchFamily="34" charset="-122"/>
                <a:cs typeface="Montserrat" pitchFamily="34" charset="-120"/>
              </a:rPr>
              <a:t> to allow or deny traffic based on IP addresses, ports, or protocols. Configuring firewalls correctly is essential—one misconfiguration could allow unauthorized access or block legitimate users.</a:t>
            </a:r>
            <a:endParaRPr lang="en-US" sz="14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2488168"/>
          </a:xfrm>
          <a:prstGeom prst="rect">
            <a:avLst/>
          </a:prstGeom>
        </p:spPr>
      </p:pic>
      <p:sp>
        <p:nvSpPr>
          <p:cNvPr id="3" name="Text 0"/>
          <p:cNvSpPr/>
          <p:nvPr/>
        </p:nvSpPr>
        <p:spPr>
          <a:xfrm>
            <a:off x="758309" y="3124914"/>
            <a:ext cx="5800963" cy="623530"/>
          </a:xfrm>
          <a:prstGeom prst="rect">
            <a:avLst/>
          </a:prstGeom>
          <a:noFill/>
          <a:ln/>
        </p:spPr>
        <p:txBody>
          <a:bodyPr wrap="none" lIns="0" tIns="0" rIns="0" bIns="0" rtlCol="0" anchor="t"/>
          <a:lstStyle/>
          <a:p>
            <a:pPr algn="l" indent="0" marL="0">
              <a:lnSpc>
                <a:spcPts val="4900"/>
              </a:lnSpc>
              <a:buNone/>
            </a:pPr>
            <a:r>
              <a:rPr lang="en-US" sz="3900" b="1" dirty="0">
                <a:solidFill>
                  <a:srgbClr val="2E3C4E"/>
                </a:solidFill>
                <a:latin typeface="Barlow Bold" pitchFamily="34" charset="0"/>
                <a:ea typeface="Barlow Bold" pitchFamily="34" charset="-122"/>
                <a:cs typeface="Barlow Bold" pitchFamily="34" charset="-120"/>
              </a:rPr>
              <a:t>Common Network Attacks</a:t>
            </a:r>
            <a:endParaRPr lang="en-US" sz="3900" dirty="0"/>
          </a:p>
        </p:txBody>
      </p:sp>
      <p:sp>
        <p:nvSpPr>
          <p:cNvPr id="4" name="Text 1"/>
          <p:cNvSpPr/>
          <p:nvPr/>
        </p:nvSpPr>
        <p:spPr>
          <a:xfrm>
            <a:off x="758309" y="4032766"/>
            <a:ext cx="13113782" cy="303252"/>
          </a:xfrm>
          <a:prstGeom prst="rect">
            <a:avLst/>
          </a:prstGeom>
          <a:noFill/>
          <a:ln/>
        </p:spPr>
        <p:txBody>
          <a:bodyPr wrap="none" lIns="0" tIns="0" rIns="0" bIns="0" rtlCol="0" anchor="t"/>
          <a:lstStyle/>
          <a:p>
            <a:pPr algn="l" indent="0" marL="0">
              <a:lnSpc>
                <a:spcPts val="2350"/>
              </a:lnSpc>
              <a:buNone/>
            </a:pPr>
            <a:r>
              <a:rPr lang="en-US" sz="1450" dirty="0">
                <a:solidFill>
                  <a:srgbClr val="384653"/>
                </a:solidFill>
                <a:latin typeface="Montserrat" pitchFamily="34" charset="0"/>
                <a:ea typeface="Montserrat" pitchFamily="34" charset="-122"/>
                <a:cs typeface="Montserrat" pitchFamily="34" charset="-120"/>
              </a:rPr>
              <a:t>Network attacks often target weaknesses in protocols or configurations. Understanding these attacks is crucial for effective defense.</a:t>
            </a:r>
            <a:endParaRPr lang="en-US" sz="1450" dirty="0"/>
          </a:p>
        </p:txBody>
      </p:sp>
      <p:sp>
        <p:nvSpPr>
          <p:cNvPr id="5" name="Shape 2"/>
          <p:cNvSpPr/>
          <p:nvPr/>
        </p:nvSpPr>
        <p:spPr>
          <a:xfrm>
            <a:off x="758309" y="4549259"/>
            <a:ext cx="426482" cy="426482"/>
          </a:xfrm>
          <a:prstGeom prst="roundRect">
            <a:avLst>
              <a:gd name="adj" fmla="val 66678"/>
            </a:avLst>
          </a:prstGeom>
          <a:solidFill>
            <a:srgbClr val="D4E9F7"/>
          </a:solidFill>
          <a:ln w="7620">
            <a:solidFill>
              <a:srgbClr val="BACFDD"/>
            </a:solidFill>
            <a:prstDash val="solid"/>
          </a:ln>
        </p:spPr>
      </p:sp>
      <p:sp>
        <p:nvSpPr>
          <p:cNvPr id="6" name="Text 3"/>
          <p:cNvSpPr/>
          <p:nvPr/>
        </p:nvSpPr>
        <p:spPr>
          <a:xfrm>
            <a:off x="821888" y="4575453"/>
            <a:ext cx="299323" cy="374094"/>
          </a:xfrm>
          <a:prstGeom prst="rect">
            <a:avLst/>
          </a:prstGeom>
          <a:noFill/>
          <a:ln/>
        </p:spPr>
        <p:txBody>
          <a:bodyPr wrap="none" lIns="0" tIns="0" rIns="0" bIns="0" rtlCol="0" anchor="t"/>
          <a:lstStyle/>
          <a:p>
            <a:pPr algn="ctr" indent="0" marL="0">
              <a:lnSpc>
                <a:spcPts val="2350"/>
              </a:lnSpc>
              <a:buNone/>
            </a:pPr>
            <a:r>
              <a:rPr lang="en-US" sz="2350" b="1" dirty="0">
                <a:solidFill>
                  <a:srgbClr val="384653"/>
                </a:solidFill>
                <a:latin typeface="Barlow Bold" pitchFamily="34" charset="0"/>
                <a:ea typeface="Barlow Bold" pitchFamily="34" charset="-122"/>
                <a:cs typeface="Barlow Bold" pitchFamily="34" charset="-120"/>
              </a:rPr>
              <a:t>1</a:t>
            </a:r>
            <a:endParaRPr lang="en-US" sz="2350" dirty="0"/>
          </a:p>
        </p:txBody>
      </p:sp>
      <p:sp>
        <p:nvSpPr>
          <p:cNvPr id="7" name="Text 4"/>
          <p:cNvSpPr/>
          <p:nvPr/>
        </p:nvSpPr>
        <p:spPr>
          <a:xfrm>
            <a:off x="1374338" y="4614386"/>
            <a:ext cx="3597235" cy="623411"/>
          </a:xfrm>
          <a:prstGeom prst="rect">
            <a:avLst/>
          </a:prstGeom>
          <a:noFill/>
          <a:ln/>
        </p:spPr>
        <p:txBody>
          <a:bodyPr wrap="square" lIns="0" tIns="0" rIns="0" bIns="0" rtlCol="0" anchor="t"/>
          <a:lstStyle/>
          <a:p>
            <a:pPr algn="l" indent="0" marL="0">
              <a:lnSpc>
                <a:spcPts val="2450"/>
              </a:lnSpc>
              <a:buNone/>
            </a:pPr>
            <a:r>
              <a:rPr lang="en-US" sz="1950" b="1" dirty="0">
                <a:solidFill>
                  <a:srgbClr val="384653"/>
                </a:solidFill>
                <a:latin typeface="Barlow Bold" pitchFamily="34" charset="0"/>
                <a:ea typeface="Barlow Bold" pitchFamily="34" charset="-122"/>
                <a:cs typeface="Barlow Bold" pitchFamily="34" charset="-120"/>
              </a:rPr>
              <a:t>Man-in-the-Middle (MITM) Attacks</a:t>
            </a:r>
            <a:endParaRPr lang="en-US" sz="1950" dirty="0"/>
          </a:p>
        </p:txBody>
      </p:sp>
      <p:sp>
        <p:nvSpPr>
          <p:cNvPr id="8" name="Text 5"/>
          <p:cNvSpPr/>
          <p:nvPr/>
        </p:nvSpPr>
        <p:spPr>
          <a:xfrm>
            <a:off x="1374338" y="5351502"/>
            <a:ext cx="3597235" cy="2122765"/>
          </a:xfrm>
          <a:prstGeom prst="rect">
            <a:avLst/>
          </a:prstGeom>
          <a:noFill/>
          <a:ln/>
        </p:spPr>
        <p:txBody>
          <a:bodyPr wrap="square" lIns="0" tIns="0" rIns="0" bIns="0" rtlCol="0" anchor="t"/>
          <a:lstStyle/>
          <a:p>
            <a:pPr algn="l" indent="0" marL="0">
              <a:lnSpc>
                <a:spcPts val="2350"/>
              </a:lnSpc>
              <a:buNone/>
            </a:pPr>
            <a:r>
              <a:rPr lang="en-US" sz="1450" dirty="0">
                <a:solidFill>
                  <a:srgbClr val="384653"/>
                </a:solidFill>
                <a:latin typeface="Montserrat" pitchFamily="34" charset="0"/>
                <a:ea typeface="Montserrat" pitchFamily="34" charset="-122"/>
                <a:cs typeface="Montserrat" pitchFamily="34" charset="-120"/>
              </a:rPr>
              <a:t>Attackers secretly intercept communication between two devices. They may eavesdrop or modify messages. A common technique is SSL stripping, where encrypted traffic is downgraded to an insecure format.</a:t>
            </a:r>
            <a:endParaRPr lang="en-US" sz="1450" dirty="0"/>
          </a:p>
        </p:txBody>
      </p:sp>
      <p:sp>
        <p:nvSpPr>
          <p:cNvPr id="9" name="Shape 6"/>
          <p:cNvSpPr/>
          <p:nvPr/>
        </p:nvSpPr>
        <p:spPr>
          <a:xfrm>
            <a:off x="5208508" y="4549259"/>
            <a:ext cx="426482" cy="426482"/>
          </a:xfrm>
          <a:prstGeom prst="roundRect">
            <a:avLst>
              <a:gd name="adj" fmla="val 66678"/>
            </a:avLst>
          </a:prstGeom>
          <a:solidFill>
            <a:srgbClr val="D4E9F7"/>
          </a:solidFill>
          <a:ln w="7620">
            <a:solidFill>
              <a:srgbClr val="BACFDD"/>
            </a:solidFill>
            <a:prstDash val="solid"/>
          </a:ln>
        </p:spPr>
      </p:sp>
      <p:sp>
        <p:nvSpPr>
          <p:cNvPr id="10" name="Text 7"/>
          <p:cNvSpPr/>
          <p:nvPr/>
        </p:nvSpPr>
        <p:spPr>
          <a:xfrm>
            <a:off x="5272088" y="4575453"/>
            <a:ext cx="299323" cy="374094"/>
          </a:xfrm>
          <a:prstGeom prst="rect">
            <a:avLst/>
          </a:prstGeom>
          <a:noFill/>
          <a:ln/>
        </p:spPr>
        <p:txBody>
          <a:bodyPr wrap="none" lIns="0" tIns="0" rIns="0" bIns="0" rtlCol="0" anchor="t"/>
          <a:lstStyle/>
          <a:p>
            <a:pPr algn="ctr" indent="0" marL="0">
              <a:lnSpc>
                <a:spcPts val="2350"/>
              </a:lnSpc>
              <a:buNone/>
            </a:pPr>
            <a:r>
              <a:rPr lang="en-US" sz="2350" b="1" dirty="0">
                <a:solidFill>
                  <a:srgbClr val="384653"/>
                </a:solidFill>
                <a:latin typeface="Barlow Bold" pitchFamily="34" charset="0"/>
                <a:ea typeface="Barlow Bold" pitchFamily="34" charset="-122"/>
                <a:cs typeface="Barlow Bold" pitchFamily="34" charset="-120"/>
              </a:rPr>
              <a:t>2</a:t>
            </a:r>
            <a:endParaRPr lang="en-US" sz="2350" dirty="0"/>
          </a:p>
        </p:txBody>
      </p:sp>
      <p:sp>
        <p:nvSpPr>
          <p:cNvPr id="11" name="Text 8"/>
          <p:cNvSpPr/>
          <p:nvPr/>
        </p:nvSpPr>
        <p:spPr>
          <a:xfrm>
            <a:off x="5824537" y="4614386"/>
            <a:ext cx="2494359" cy="311706"/>
          </a:xfrm>
          <a:prstGeom prst="rect">
            <a:avLst/>
          </a:prstGeom>
          <a:noFill/>
          <a:ln/>
        </p:spPr>
        <p:txBody>
          <a:bodyPr wrap="none" lIns="0" tIns="0" rIns="0" bIns="0" rtlCol="0" anchor="t"/>
          <a:lstStyle/>
          <a:p>
            <a:pPr algn="l" indent="0" marL="0">
              <a:lnSpc>
                <a:spcPts val="2450"/>
              </a:lnSpc>
              <a:buNone/>
            </a:pPr>
            <a:r>
              <a:rPr lang="en-US" sz="1950" b="1" dirty="0">
                <a:solidFill>
                  <a:srgbClr val="384653"/>
                </a:solidFill>
                <a:latin typeface="Barlow Bold" pitchFamily="34" charset="0"/>
                <a:ea typeface="Barlow Bold" pitchFamily="34" charset="-122"/>
                <a:cs typeface="Barlow Bold" pitchFamily="34" charset="-120"/>
              </a:rPr>
              <a:t>ARP Spoofing</a:t>
            </a:r>
            <a:endParaRPr lang="en-US" sz="1950" dirty="0"/>
          </a:p>
        </p:txBody>
      </p:sp>
      <p:sp>
        <p:nvSpPr>
          <p:cNvPr id="12" name="Text 9"/>
          <p:cNvSpPr/>
          <p:nvPr/>
        </p:nvSpPr>
        <p:spPr>
          <a:xfrm>
            <a:off x="5824537" y="5039797"/>
            <a:ext cx="3597235" cy="1516261"/>
          </a:xfrm>
          <a:prstGeom prst="rect">
            <a:avLst/>
          </a:prstGeom>
          <a:noFill/>
          <a:ln/>
        </p:spPr>
        <p:txBody>
          <a:bodyPr wrap="square" lIns="0" tIns="0" rIns="0" bIns="0" rtlCol="0" anchor="t"/>
          <a:lstStyle/>
          <a:p>
            <a:pPr algn="l" indent="0" marL="0">
              <a:lnSpc>
                <a:spcPts val="2350"/>
              </a:lnSpc>
              <a:buNone/>
            </a:pPr>
            <a:r>
              <a:rPr lang="en-US" sz="1450" dirty="0">
                <a:solidFill>
                  <a:srgbClr val="384653"/>
                </a:solidFill>
                <a:latin typeface="Montserrat" pitchFamily="34" charset="0"/>
                <a:ea typeface="Montserrat" pitchFamily="34" charset="-122"/>
                <a:cs typeface="Montserrat" pitchFamily="34" charset="-120"/>
              </a:rPr>
              <a:t>Attackers send fake ARP messages to associate their device's MAC address with the IP address of another device. This tricks the network into sending traffic to the attacker.</a:t>
            </a:r>
            <a:endParaRPr lang="en-US" sz="1450" dirty="0"/>
          </a:p>
        </p:txBody>
      </p:sp>
      <p:sp>
        <p:nvSpPr>
          <p:cNvPr id="13" name="Shape 10"/>
          <p:cNvSpPr/>
          <p:nvPr/>
        </p:nvSpPr>
        <p:spPr>
          <a:xfrm>
            <a:off x="9658707" y="4549259"/>
            <a:ext cx="426482" cy="426482"/>
          </a:xfrm>
          <a:prstGeom prst="roundRect">
            <a:avLst>
              <a:gd name="adj" fmla="val 66678"/>
            </a:avLst>
          </a:prstGeom>
          <a:solidFill>
            <a:srgbClr val="D4E9F7"/>
          </a:solidFill>
          <a:ln w="7620">
            <a:solidFill>
              <a:srgbClr val="BACFDD"/>
            </a:solidFill>
            <a:prstDash val="solid"/>
          </a:ln>
        </p:spPr>
      </p:sp>
      <p:sp>
        <p:nvSpPr>
          <p:cNvPr id="14" name="Text 11"/>
          <p:cNvSpPr/>
          <p:nvPr/>
        </p:nvSpPr>
        <p:spPr>
          <a:xfrm>
            <a:off x="9722287" y="4575453"/>
            <a:ext cx="299323" cy="374094"/>
          </a:xfrm>
          <a:prstGeom prst="rect">
            <a:avLst/>
          </a:prstGeom>
          <a:noFill/>
          <a:ln/>
        </p:spPr>
        <p:txBody>
          <a:bodyPr wrap="none" lIns="0" tIns="0" rIns="0" bIns="0" rtlCol="0" anchor="t"/>
          <a:lstStyle/>
          <a:p>
            <a:pPr algn="ctr" indent="0" marL="0">
              <a:lnSpc>
                <a:spcPts val="2350"/>
              </a:lnSpc>
              <a:buNone/>
            </a:pPr>
            <a:r>
              <a:rPr lang="en-US" sz="2350" b="1" dirty="0">
                <a:solidFill>
                  <a:srgbClr val="384653"/>
                </a:solidFill>
                <a:latin typeface="Barlow Bold" pitchFamily="34" charset="0"/>
                <a:ea typeface="Barlow Bold" pitchFamily="34" charset="-122"/>
                <a:cs typeface="Barlow Bold" pitchFamily="34" charset="-120"/>
              </a:rPr>
              <a:t>3</a:t>
            </a:r>
            <a:endParaRPr lang="en-US" sz="2350" dirty="0"/>
          </a:p>
        </p:txBody>
      </p:sp>
      <p:sp>
        <p:nvSpPr>
          <p:cNvPr id="15" name="Text 12"/>
          <p:cNvSpPr/>
          <p:nvPr/>
        </p:nvSpPr>
        <p:spPr>
          <a:xfrm>
            <a:off x="10274737" y="4614386"/>
            <a:ext cx="2822615" cy="311706"/>
          </a:xfrm>
          <a:prstGeom prst="rect">
            <a:avLst/>
          </a:prstGeom>
          <a:noFill/>
          <a:ln/>
        </p:spPr>
        <p:txBody>
          <a:bodyPr wrap="none" lIns="0" tIns="0" rIns="0" bIns="0" rtlCol="0" anchor="t"/>
          <a:lstStyle/>
          <a:p>
            <a:pPr algn="l" indent="0" marL="0">
              <a:lnSpc>
                <a:spcPts val="2450"/>
              </a:lnSpc>
              <a:buNone/>
            </a:pPr>
            <a:r>
              <a:rPr lang="en-US" sz="1950" b="1" dirty="0">
                <a:solidFill>
                  <a:srgbClr val="384653"/>
                </a:solidFill>
                <a:latin typeface="Barlow Bold" pitchFamily="34" charset="0"/>
                <a:ea typeface="Barlow Bold" pitchFamily="34" charset="-122"/>
                <a:cs typeface="Barlow Bold" pitchFamily="34" charset="-120"/>
              </a:rPr>
              <a:t>DNS Spoofing (Poisoning)</a:t>
            </a:r>
            <a:endParaRPr lang="en-US" sz="1950" dirty="0"/>
          </a:p>
        </p:txBody>
      </p:sp>
      <p:sp>
        <p:nvSpPr>
          <p:cNvPr id="16" name="Text 13"/>
          <p:cNvSpPr/>
          <p:nvPr/>
        </p:nvSpPr>
        <p:spPr>
          <a:xfrm>
            <a:off x="10274737" y="5039797"/>
            <a:ext cx="3597354" cy="1213009"/>
          </a:xfrm>
          <a:prstGeom prst="rect">
            <a:avLst/>
          </a:prstGeom>
          <a:noFill/>
          <a:ln/>
        </p:spPr>
        <p:txBody>
          <a:bodyPr wrap="square" lIns="0" tIns="0" rIns="0" bIns="0" rtlCol="0" anchor="t"/>
          <a:lstStyle/>
          <a:p>
            <a:pPr algn="l" indent="0" marL="0">
              <a:lnSpc>
                <a:spcPts val="2350"/>
              </a:lnSpc>
              <a:buNone/>
            </a:pPr>
            <a:r>
              <a:rPr lang="en-US" sz="1450" dirty="0">
                <a:solidFill>
                  <a:srgbClr val="384653"/>
                </a:solidFill>
                <a:latin typeface="Montserrat" pitchFamily="34" charset="0"/>
                <a:ea typeface="Montserrat" pitchFamily="34" charset="-122"/>
                <a:cs typeface="Montserrat" pitchFamily="34" charset="-120"/>
              </a:rPr>
              <a:t>By injecting false DNS information, attackers redirect users to malicious websites. This can lead to credential theft, phishing, or malware infections.</a:t>
            </a:r>
            <a:endParaRPr lang="en-US" sz="145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760720" cy="8232219"/>
          </a:xfrm>
          <a:prstGeom prst="rect">
            <a:avLst/>
          </a:prstGeom>
        </p:spPr>
      </p:pic>
      <p:pic>
        <p:nvPicPr>
          <p:cNvPr id="3" name="Image 1" descr="preencoded.png">    </p:cNvPr>
          <p:cNvPicPr>
            <a:picLocks noChangeAspect="1"/>
          </p:cNvPicPr>
          <p:nvPr/>
        </p:nvPicPr>
        <p:blipFill>
          <a:blip r:embed="rId2"/>
          <a:stretch>
            <a:fillRect/>
          </a:stretch>
        </p:blipFill>
        <p:spPr>
          <a:xfrm>
            <a:off x="231458" y="2713434"/>
            <a:ext cx="4018836" cy="2805232"/>
          </a:xfrm>
          <a:prstGeom prst="rect">
            <a:avLst/>
          </a:prstGeom>
        </p:spPr>
      </p:pic>
      <p:sp>
        <p:nvSpPr>
          <p:cNvPr id="4" name="Text 0"/>
          <p:cNvSpPr/>
          <p:nvPr/>
        </p:nvSpPr>
        <p:spPr>
          <a:xfrm>
            <a:off x="6226850" y="508992"/>
            <a:ext cx="7318058" cy="609005"/>
          </a:xfrm>
          <a:prstGeom prst="rect">
            <a:avLst/>
          </a:prstGeom>
          <a:noFill/>
          <a:ln/>
        </p:spPr>
        <p:txBody>
          <a:bodyPr wrap="none" lIns="0" tIns="0" rIns="0" bIns="0" rtlCol="0" anchor="t"/>
          <a:lstStyle/>
          <a:p>
            <a:pPr algn="l" indent="0" marL="0">
              <a:lnSpc>
                <a:spcPts val="4750"/>
              </a:lnSpc>
              <a:buNone/>
            </a:pPr>
            <a:r>
              <a:rPr lang="en-US" sz="3800" b="1" dirty="0">
                <a:solidFill>
                  <a:srgbClr val="2E3C4E"/>
                </a:solidFill>
                <a:latin typeface="Barlow Bold" pitchFamily="34" charset="0"/>
                <a:ea typeface="Barlow Bold" pitchFamily="34" charset="-122"/>
                <a:cs typeface="Barlow Bold" pitchFamily="34" charset="-120"/>
              </a:rPr>
              <a:t>Man-in-the-Middle (MITM) Attacks</a:t>
            </a:r>
            <a:endParaRPr lang="en-US" sz="3800" dirty="0"/>
          </a:p>
        </p:txBody>
      </p:sp>
      <p:sp>
        <p:nvSpPr>
          <p:cNvPr id="5" name="Text 1"/>
          <p:cNvSpPr/>
          <p:nvPr/>
        </p:nvSpPr>
        <p:spPr>
          <a:xfrm>
            <a:off x="6226850" y="1395651"/>
            <a:ext cx="7663101" cy="888682"/>
          </a:xfrm>
          <a:prstGeom prst="rect">
            <a:avLst/>
          </a:prstGeom>
          <a:noFill/>
          <a:ln/>
        </p:spPr>
        <p:txBody>
          <a:bodyPr wrap="square" lIns="0" tIns="0" rIns="0" bIns="0" rtlCol="0" anchor="t"/>
          <a:lstStyle/>
          <a:p>
            <a:pPr algn="l" indent="0" marL="0">
              <a:lnSpc>
                <a:spcPts val="2300"/>
              </a:lnSpc>
              <a:buNone/>
            </a:pPr>
            <a:r>
              <a:rPr lang="en-US" sz="1450" dirty="0">
                <a:solidFill>
                  <a:srgbClr val="384653"/>
                </a:solidFill>
                <a:latin typeface="Montserrat" pitchFamily="34" charset="0"/>
                <a:ea typeface="Montserrat" pitchFamily="34" charset="-122"/>
                <a:cs typeface="Montserrat" pitchFamily="34" charset="-120"/>
              </a:rPr>
              <a:t>In a Man-in-the-Middle attack, an attacker positions themselves between two communicating parties, intercepting and potentially altering the communication without either party knowing.</a:t>
            </a:r>
            <a:endParaRPr lang="en-US" sz="1450" dirty="0"/>
          </a:p>
        </p:txBody>
      </p:sp>
      <p:pic>
        <p:nvPicPr>
          <p:cNvPr id="6" name="Image 2" descr="preencoded.png">    </p:cNvPr>
          <p:cNvPicPr>
            <a:picLocks noChangeAspect="1"/>
          </p:cNvPicPr>
          <p:nvPr/>
        </p:nvPicPr>
        <p:blipFill>
          <a:blip r:embed="rId3"/>
          <a:stretch>
            <a:fillRect/>
          </a:stretch>
        </p:blipFill>
        <p:spPr>
          <a:xfrm>
            <a:off x="6226850" y="2492573"/>
            <a:ext cx="925592" cy="1377910"/>
          </a:xfrm>
          <a:prstGeom prst="rect">
            <a:avLst/>
          </a:prstGeom>
        </p:spPr>
      </p:pic>
      <p:sp>
        <p:nvSpPr>
          <p:cNvPr id="7" name="Text 2"/>
          <p:cNvSpPr/>
          <p:nvPr/>
        </p:nvSpPr>
        <p:spPr>
          <a:xfrm>
            <a:off x="7337465" y="2677597"/>
            <a:ext cx="2435781" cy="304443"/>
          </a:xfrm>
          <a:prstGeom prst="rect">
            <a:avLst/>
          </a:prstGeom>
          <a:noFill/>
          <a:ln/>
        </p:spPr>
        <p:txBody>
          <a:bodyPr wrap="none" lIns="0" tIns="0" rIns="0" bIns="0" rtlCol="0" anchor="t"/>
          <a:lstStyle/>
          <a:p>
            <a:pPr algn="l" indent="0" marL="0">
              <a:lnSpc>
                <a:spcPts val="2350"/>
              </a:lnSpc>
              <a:buNone/>
            </a:pPr>
            <a:r>
              <a:rPr lang="en-US" sz="1900" b="1" dirty="0">
                <a:solidFill>
                  <a:srgbClr val="384653"/>
                </a:solidFill>
                <a:latin typeface="Barlow Bold" pitchFamily="34" charset="0"/>
                <a:ea typeface="Barlow Bold" pitchFamily="34" charset="-122"/>
                <a:cs typeface="Barlow Bold" pitchFamily="34" charset="-120"/>
              </a:rPr>
              <a:t>Victim sends data</a:t>
            </a:r>
            <a:endParaRPr lang="en-US" sz="1900" dirty="0"/>
          </a:p>
        </p:txBody>
      </p:sp>
      <p:sp>
        <p:nvSpPr>
          <p:cNvPr id="8" name="Text 3"/>
          <p:cNvSpPr/>
          <p:nvPr/>
        </p:nvSpPr>
        <p:spPr>
          <a:xfrm>
            <a:off x="7337465" y="3093006"/>
            <a:ext cx="6552486" cy="592455"/>
          </a:xfrm>
          <a:prstGeom prst="rect">
            <a:avLst/>
          </a:prstGeom>
          <a:noFill/>
          <a:ln/>
        </p:spPr>
        <p:txBody>
          <a:bodyPr wrap="square" lIns="0" tIns="0" rIns="0" bIns="0" rtlCol="0" anchor="t"/>
          <a:lstStyle/>
          <a:p>
            <a:pPr algn="l" indent="0" marL="0">
              <a:lnSpc>
                <a:spcPts val="2300"/>
              </a:lnSpc>
              <a:buNone/>
            </a:pPr>
            <a:r>
              <a:rPr lang="en-US" sz="1450" dirty="0">
                <a:solidFill>
                  <a:srgbClr val="384653"/>
                </a:solidFill>
                <a:latin typeface="Montserrat" pitchFamily="34" charset="0"/>
                <a:ea typeface="Montserrat" pitchFamily="34" charset="-122"/>
                <a:cs typeface="Montserrat" pitchFamily="34" charset="-120"/>
              </a:rPr>
              <a:t>User believes they're communicating directly with a legitimate website or service</a:t>
            </a:r>
            <a:endParaRPr lang="en-US" sz="1450" dirty="0"/>
          </a:p>
        </p:txBody>
      </p:sp>
      <p:pic>
        <p:nvPicPr>
          <p:cNvPr id="9" name="Image 3" descr="preencoded.png">    </p:cNvPr>
          <p:cNvPicPr>
            <a:picLocks noChangeAspect="1"/>
          </p:cNvPicPr>
          <p:nvPr/>
        </p:nvPicPr>
        <p:blipFill>
          <a:blip r:embed="rId4"/>
          <a:stretch>
            <a:fillRect/>
          </a:stretch>
        </p:blipFill>
        <p:spPr>
          <a:xfrm>
            <a:off x="6226850" y="3870484"/>
            <a:ext cx="925592" cy="1377910"/>
          </a:xfrm>
          <a:prstGeom prst="rect">
            <a:avLst/>
          </a:prstGeom>
        </p:spPr>
      </p:pic>
      <p:sp>
        <p:nvSpPr>
          <p:cNvPr id="10" name="Text 4"/>
          <p:cNvSpPr/>
          <p:nvPr/>
        </p:nvSpPr>
        <p:spPr>
          <a:xfrm>
            <a:off x="7337465" y="4055507"/>
            <a:ext cx="2435781" cy="304443"/>
          </a:xfrm>
          <a:prstGeom prst="rect">
            <a:avLst/>
          </a:prstGeom>
          <a:noFill/>
          <a:ln/>
        </p:spPr>
        <p:txBody>
          <a:bodyPr wrap="none" lIns="0" tIns="0" rIns="0" bIns="0" rtlCol="0" anchor="t"/>
          <a:lstStyle/>
          <a:p>
            <a:pPr algn="l" indent="0" marL="0">
              <a:lnSpc>
                <a:spcPts val="2350"/>
              </a:lnSpc>
              <a:buNone/>
            </a:pPr>
            <a:r>
              <a:rPr lang="en-US" sz="1900" b="1" dirty="0">
                <a:solidFill>
                  <a:srgbClr val="384653"/>
                </a:solidFill>
                <a:latin typeface="Barlow Bold" pitchFamily="34" charset="0"/>
                <a:ea typeface="Barlow Bold" pitchFamily="34" charset="-122"/>
                <a:cs typeface="Barlow Bold" pitchFamily="34" charset="-120"/>
              </a:rPr>
              <a:t>Attacker intercepts</a:t>
            </a:r>
            <a:endParaRPr lang="en-US" sz="1900" dirty="0"/>
          </a:p>
        </p:txBody>
      </p:sp>
      <p:sp>
        <p:nvSpPr>
          <p:cNvPr id="11" name="Text 5"/>
          <p:cNvSpPr/>
          <p:nvPr/>
        </p:nvSpPr>
        <p:spPr>
          <a:xfrm>
            <a:off x="7337465" y="4470916"/>
            <a:ext cx="6552486" cy="592455"/>
          </a:xfrm>
          <a:prstGeom prst="rect">
            <a:avLst/>
          </a:prstGeom>
          <a:noFill/>
          <a:ln/>
        </p:spPr>
        <p:txBody>
          <a:bodyPr wrap="square" lIns="0" tIns="0" rIns="0" bIns="0" rtlCol="0" anchor="t"/>
          <a:lstStyle/>
          <a:p>
            <a:pPr algn="l" indent="0" marL="0">
              <a:lnSpc>
                <a:spcPts val="2300"/>
              </a:lnSpc>
              <a:buNone/>
            </a:pPr>
            <a:r>
              <a:rPr lang="en-US" sz="1450" dirty="0">
                <a:solidFill>
                  <a:srgbClr val="384653"/>
                </a:solidFill>
                <a:latin typeface="Montserrat" pitchFamily="34" charset="0"/>
                <a:ea typeface="Montserrat" pitchFamily="34" charset="-122"/>
                <a:cs typeface="Montserrat" pitchFamily="34" charset="-120"/>
              </a:rPr>
              <a:t>Captures sensitive information like passwords, credit card details, or personal data</a:t>
            </a:r>
            <a:endParaRPr lang="en-US" sz="1450" dirty="0"/>
          </a:p>
        </p:txBody>
      </p:sp>
      <p:pic>
        <p:nvPicPr>
          <p:cNvPr id="12" name="Image 4" descr="preencoded.png">    </p:cNvPr>
          <p:cNvPicPr>
            <a:picLocks noChangeAspect="1"/>
          </p:cNvPicPr>
          <p:nvPr/>
        </p:nvPicPr>
        <p:blipFill>
          <a:blip r:embed="rId5"/>
          <a:stretch>
            <a:fillRect/>
          </a:stretch>
        </p:blipFill>
        <p:spPr>
          <a:xfrm>
            <a:off x="6226850" y="5248394"/>
            <a:ext cx="925592" cy="1377910"/>
          </a:xfrm>
          <a:prstGeom prst="rect">
            <a:avLst/>
          </a:prstGeom>
        </p:spPr>
      </p:pic>
      <p:sp>
        <p:nvSpPr>
          <p:cNvPr id="13" name="Text 6"/>
          <p:cNvSpPr/>
          <p:nvPr/>
        </p:nvSpPr>
        <p:spPr>
          <a:xfrm>
            <a:off x="7337465" y="5433417"/>
            <a:ext cx="2568535" cy="304443"/>
          </a:xfrm>
          <a:prstGeom prst="rect">
            <a:avLst/>
          </a:prstGeom>
          <a:noFill/>
          <a:ln/>
        </p:spPr>
        <p:txBody>
          <a:bodyPr wrap="none" lIns="0" tIns="0" rIns="0" bIns="0" rtlCol="0" anchor="t"/>
          <a:lstStyle/>
          <a:p>
            <a:pPr algn="l" indent="0" marL="0">
              <a:lnSpc>
                <a:spcPts val="2350"/>
              </a:lnSpc>
              <a:buNone/>
            </a:pPr>
            <a:r>
              <a:rPr lang="en-US" sz="1900" b="1" dirty="0">
                <a:solidFill>
                  <a:srgbClr val="384653"/>
                </a:solidFill>
                <a:latin typeface="Barlow Bold" pitchFamily="34" charset="0"/>
                <a:ea typeface="Barlow Bold" pitchFamily="34" charset="-122"/>
                <a:cs typeface="Barlow Bold" pitchFamily="34" charset="-120"/>
              </a:rPr>
              <a:t>Forwards to destination</a:t>
            </a:r>
            <a:endParaRPr lang="en-US" sz="1900" dirty="0"/>
          </a:p>
        </p:txBody>
      </p:sp>
      <p:sp>
        <p:nvSpPr>
          <p:cNvPr id="14" name="Text 7"/>
          <p:cNvSpPr/>
          <p:nvPr/>
        </p:nvSpPr>
        <p:spPr>
          <a:xfrm>
            <a:off x="7337465" y="5848826"/>
            <a:ext cx="6552486" cy="592455"/>
          </a:xfrm>
          <a:prstGeom prst="rect">
            <a:avLst/>
          </a:prstGeom>
          <a:noFill/>
          <a:ln/>
        </p:spPr>
        <p:txBody>
          <a:bodyPr wrap="square" lIns="0" tIns="0" rIns="0" bIns="0" rtlCol="0" anchor="t"/>
          <a:lstStyle/>
          <a:p>
            <a:pPr algn="l" indent="0" marL="0">
              <a:lnSpc>
                <a:spcPts val="2300"/>
              </a:lnSpc>
              <a:buNone/>
            </a:pPr>
            <a:r>
              <a:rPr lang="en-US" sz="1450" dirty="0">
                <a:solidFill>
                  <a:srgbClr val="384653"/>
                </a:solidFill>
                <a:latin typeface="Montserrat" pitchFamily="34" charset="0"/>
                <a:ea typeface="Montserrat" pitchFamily="34" charset="-122"/>
                <a:cs typeface="Montserrat" pitchFamily="34" charset="-120"/>
              </a:rPr>
              <a:t>Communication continues to legitimate destination, making the attack difficult to detect</a:t>
            </a:r>
            <a:endParaRPr lang="en-US" sz="1450" dirty="0"/>
          </a:p>
        </p:txBody>
      </p:sp>
      <p:sp>
        <p:nvSpPr>
          <p:cNvPr id="15" name="Text 8"/>
          <p:cNvSpPr/>
          <p:nvPr/>
        </p:nvSpPr>
        <p:spPr>
          <a:xfrm>
            <a:off x="6226850" y="6834545"/>
            <a:ext cx="7663101" cy="888682"/>
          </a:xfrm>
          <a:prstGeom prst="rect">
            <a:avLst/>
          </a:prstGeom>
          <a:noFill/>
          <a:ln/>
        </p:spPr>
        <p:txBody>
          <a:bodyPr wrap="square" lIns="0" tIns="0" rIns="0" bIns="0" rtlCol="0" anchor="t"/>
          <a:lstStyle/>
          <a:p>
            <a:pPr algn="l" indent="0" marL="0">
              <a:lnSpc>
                <a:spcPts val="2300"/>
              </a:lnSpc>
              <a:buNone/>
            </a:pPr>
            <a:r>
              <a:rPr lang="en-US" sz="1450" dirty="0">
                <a:solidFill>
                  <a:srgbClr val="384653"/>
                </a:solidFill>
                <a:latin typeface="Montserrat" pitchFamily="34" charset="0"/>
                <a:ea typeface="Montserrat" pitchFamily="34" charset="-122"/>
                <a:cs typeface="Montserrat" pitchFamily="34" charset="-120"/>
              </a:rPr>
              <a:t>These attacks exploit the very systems that allow the internet to function. Protecting against them requires layered defenses such as encryption (HTTPS), monitoring tools, and secure configurations.</a:t>
            </a:r>
            <a:endParaRPr lang="en-US" sz="145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(16:9)</PresentationFormat>
  <Paragraphs>0</Paragraphs>
  <Slides>20</Slides>
  <Notes>20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20</vt:i4>
      </vt:variant>
    </vt:vector>
  </HeadingPairs>
  <TitlesOfParts>
    <vt:vector size="23" baseType="lpstr">
      <vt:lpstr>Arial</vt:lpstr>
      <vt:lpstr>Calibri</vt: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lastModifiedBy/>
  <cp:revision>1</cp:revision>
  <dcterms:created xsi:type="dcterms:W3CDTF">2025-08-19T15:29:50Z</dcterms:created>
  <dcterms:modified xsi:type="dcterms:W3CDTF">2025-08-19T15:29:50Z</dcterms:modified>
</cp:coreProperties>
</file>