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Barlow"/>
      <p:regular r:id="rId27"/>
    </p:embeddedFont>
    <p:embeddedFont>
      <p:font typeface="Barlow"/>
      <p:regular r:id="rId28"/>
    </p:embeddedFont>
    <p:embeddedFont>
      <p:font typeface="Barlow"/>
      <p:regular r:id="rId29"/>
    </p:embeddedFont>
    <p:embeddedFont>
      <p:font typeface="Barlow"/>
      <p:regular r:id="rId30"/>
    </p:embeddedFont>
    <p:embeddedFont>
      <p:font typeface="Montserrat"/>
      <p:regular r:id="rId31"/>
    </p:embeddedFont>
    <p:embeddedFont>
      <p:font typeface="Montserrat"/>
      <p:regular r:id="rId32"/>
    </p:embeddedFont>
    <p:embeddedFont>
      <p:font typeface="Montserrat"/>
      <p:regular r:id="rId33"/>
    </p:embeddedFont>
    <p:embeddedFont>
      <p:font typeface="Montserrat"/>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slideLayout" Target="../slideLayouts/slideLayout16.xml"/><Relationship Id="rId8"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7.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slideLayout" Target="../slideLayouts/slideLayout21.xml"/><Relationship Id="rId9"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5.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slideLayout" Target="../slideLayouts/slideLayout9.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2430780"/>
            <a:ext cx="7627382" cy="187059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Password Policies, Multi-Factor Authentication (MFA), and Biometrics</a:t>
            </a:r>
            <a:endParaRPr lang="en-US" sz="3900" dirty="0"/>
          </a:p>
        </p:txBody>
      </p:sp>
      <p:sp>
        <p:nvSpPr>
          <p:cNvPr id="4" name="Text 1"/>
          <p:cNvSpPr/>
          <p:nvPr/>
        </p:nvSpPr>
        <p:spPr>
          <a:xfrm>
            <a:off x="6244709" y="4585692"/>
            <a:ext cx="7627382"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Strong authentication is the cornerstone of cybersecurity. It prevents unauthorized access, protects sensitive data, and supports regulatory compliance. These concepts not only enhance digital trust but also form a key part of the ISC2 Certified in Cybersecurity (CC) exam.</a:t>
            </a:r>
            <a:endParaRPr lang="en-US" sz="14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58309" y="1540907"/>
            <a:ext cx="621696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Pros and Cons of Biometrics</a:t>
            </a:r>
            <a:endParaRPr lang="en-US" sz="3900" dirty="0"/>
          </a:p>
        </p:txBody>
      </p:sp>
      <p:sp>
        <p:nvSpPr>
          <p:cNvPr id="3" name="Text 1"/>
          <p:cNvSpPr/>
          <p:nvPr/>
        </p:nvSpPr>
        <p:spPr>
          <a:xfrm>
            <a:off x="758309" y="2638306"/>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Advantages</a:t>
            </a:r>
            <a:endParaRPr lang="en-US" sz="1950" dirty="0"/>
          </a:p>
        </p:txBody>
      </p:sp>
      <p:sp>
        <p:nvSpPr>
          <p:cNvPr id="4" name="Text 2"/>
          <p:cNvSpPr/>
          <p:nvPr/>
        </p:nvSpPr>
        <p:spPr>
          <a:xfrm>
            <a:off x="1374338" y="3163253"/>
            <a:ext cx="570964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Harder to steal or replicate than passwords</a:t>
            </a:r>
            <a:endParaRPr lang="en-US" sz="1450" dirty="0"/>
          </a:p>
        </p:txBody>
      </p:sp>
      <p:sp>
        <p:nvSpPr>
          <p:cNvPr id="5" name="Text 3"/>
          <p:cNvSpPr/>
          <p:nvPr/>
        </p:nvSpPr>
        <p:spPr>
          <a:xfrm>
            <a:off x="1374338" y="4120396"/>
            <a:ext cx="570964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Convenient for users - nothing to remember</a:t>
            </a:r>
            <a:endParaRPr lang="en-US" sz="1450" dirty="0"/>
          </a:p>
        </p:txBody>
      </p:sp>
      <p:sp>
        <p:nvSpPr>
          <p:cNvPr id="6" name="Text 4"/>
          <p:cNvSpPr/>
          <p:nvPr/>
        </p:nvSpPr>
        <p:spPr>
          <a:xfrm>
            <a:off x="1374338" y="5077539"/>
            <a:ext cx="570964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Often faster than typing passwords</a:t>
            </a:r>
            <a:endParaRPr lang="en-US" sz="1450" dirty="0"/>
          </a:p>
        </p:txBody>
      </p:sp>
      <p:sp>
        <p:nvSpPr>
          <p:cNvPr id="7" name="Text 5"/>
          <p:cNvSpPr/>
          <p:nvPr/>
        </p:nvSpPr>
        <p:spPr>
          <a:xfrm>
            <a:off x="7554039" y="2638306"/>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Disadvantages</a:t>
            </a:r>
            <a:endParaRPr lang="en-US" sz="1950" dirty="0"/>
          </a:p>
        </p:txBody>
      </p:sp>
      <p:sp>
        <p:nvSpPr>
          <p:cNvPr id="8" name="Text 6"/>
          <p:cNvSpPr/>
          <p:nvPr/>
        </p:nvSpPr>
        <p:spPr>
          <a:xfrm>
            <a:off x="8170069" y="3163253"/>
            <a:ext cx="570964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Privacy concerns (storing biometric data)</a:t>
            </a:r>
            <a:endParaRPr lang="en-US" sz="1450" dirty="0"/>
          </a:p>
        </p:txBody>
      </p:sp>
      <p:sp>
        <p:nvSpPr>
          <p:cNvPr id="9" name="Text 7"/>
          <p:cNvSpPr/>
          <p:nvPr/>
        </p:nvSpPr>
        <p:spPr>
          <a:xfrm>
            <a:off x="8170069" y="4120396"/>
            <a:ext cx="570964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Once compromised, cannot be changed</a:t>
            </a:r>
            <a:endParaRPr lang="en-US" sz="1450" dirty="0"/>
          </a:p>
        </p:txBody>
      </p:sp>
      <p:sp>
        <p:nvSpPr>
          <p:cNvPr id="10" name="Text 8"/>
          <p:cNvSpPr/>
          <p:nvPr/>
        </p:nvSpPr>
        <p:spPr>
          <a:xfrm>
            <a:off x="8170069" y="5077539"/>
            <a:ext cx="570964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High accuracy systems can be expensive</a:t>
            </a:r>
            <a:endParaRPr lang="en-US" sz="1450" dirty="0"/>
          </a:p>
        </p:txBody>
      </p:sp>
      <p:sp>
        <p:nvSpPr>
          <p:cNvPr id="11" name="Text 9"/>
          <p:cNvSpPr/>
          <p:nvPr/>
        </p:nvSpPr>
        <p:spPr>
          <a:xfrm>
            <a:off x="758309" y="6082070"/>
            <a:ext cx="13113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permanence of biometric data creates unique security challenges - you can change a password, but you can't change your fingerprints.</a:t>
            </a:r>
            <a:endParaRPr lang="en-US" sz="14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58309" y="2343507"/>
            <a:ext cx="6809661"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Case Study: Biometric Hacking</a:t>
            </a:r>
            <a:endParaRPr lang="en-US" sz="3900" dirty="0"/>
          </a:p>
        </p:txBody>
      </p:sp>
      <p:sp>
        <p:nvSpPr>
          <p:cNvPr id="3" name="Text 1"/>
          <p:cNvSpPr/>
          <p:nvPr/>
        </p:nvSpPr>
        <p:spPr>
          <a:xfrm>
            <a:off x="758309" y="3421975"/>
            <a:ext cx="632567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 2014, German hackers from the </a:t>
            </a:r>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Chaos Computer Club</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recreated the fingerprint of a German politician using high-resolution photos and wood glue.</a:t>
            </a:r>
            <a:endParaRPr lang="en-US" sz="1450" dirty="0"/>
          </a:p>
        </p:txBody>
      </p:sp>
      <p:sp>
        <p:nvSpPr>
          <p:cNvPr id="4" name="Text 2"/>
          <p:cNvSpPr/>
          <p:nvPr/>
        </p:nvSpPr>
        <p:spPr>
          <a:xfrm>
            <a:off x="758309" y="4502348"/>
            <a:ext cx="6325672"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incident sparked debate on whether biometrics should be used as primary or secondary authentication, especially since biometrics are not secret—your face and fingerprints are everywhere.</a:t>
            </a:r>
            <a:endParaRPr lang="en-US" sz="1450" dirty="0"/>
          </a:p>
        </p:txBody>
      </p:sp>
      <p:sp>
        <p:nvSpPr>
          <p:cNvPr id="5" name="Text 3"/>
          <p:cNvSpPr/>
          <p:nvPr/>
        </p:nvSpPr>
        <p:spPr>
          <a:xfrm>
            <a:off x="7554039" y="3421975"/>
            <a:ext cx="6325672" cy="303252"/>
          </a:xfrm>
          <a:prstGeom prst="rect">
            <a:avLst/>
          </a:prstGeom>
          <a:noFill/>
          <a:ln/>
        </p:spPr>
        <p:txBody>
          <a:bodyPr wrap="none" lIns="0" tIns="0" rIns="0" bIns="0" rtlCol="0" anchor="t"/>
          <a:lstStyle/>
          <a:p>
            <a:pPr algn="ctr"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Figure 3.4: Biometric spoofing from photos</a:t>
            </a:r>
            <a:endParaRPr lang="en-US" sz="14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58309" y="1860709"/>
            <a:ext cx="777394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Combining Authentication Methods</a:t>
            </a:r>
            <a:endParaRPr lang="en-US" sz="3900" dirty="0"/>
          </a:p>
        </p:txBody>
      </p:sp>
      <p:sp>
        <p:nvSpPr>
          <p:cNvPr id="3" name="Text 1"/>
          <p:cNvSpPr/>
          <p:nvPr/>
        </p:nvSpPr>
        <p:spPr>
          <a:xfrm>
            <a:off x="758309" y="2863334"/>
            <a:ext cx="13113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No single method is perfect on its own. Strong security requires layers. This approach, known as </a:t>
            </a:r>
            <a:pPr algn="l" indent="0" marL="0">
              <a:lnSpc>
                <a:spcPts val="2350"/>
              </a:lnSpc>
              <a:buNone/>
            </a:pPr>
            <a:r>
              <a:rPr lang="en-US" sz="1450" b="1" dirty="0">
                <a:solidFill>
                  <a:srgbClr val="75BAE6"/>
                </a:solidFill>
                <a:latin typeface="Montserrat" pitchFamily="34" charset="0"/>
                <a:ea typeface="Montserrat" pitchFamily="34" charset="-122"/>
                <a:cs typeface="Montserrat" pitchFamily="34" charset="-120"/>
              </a:rPr>
              <a:t>defense in depth</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drastically reduces the chances of unauthorized access.</a:t>
            </a:r>
            <a:endParaRPr lang="en-US" sz="1450" dirty="0"/>
          </a:p>
        </p:txBody>
      </p:sp>
      <p:sp>
        <p:nvSpPr>
          <p:cNvPr id="4" name="Shape 2"/>
          <p:cNvSpPr/>
          <p:nvPr/>
        </p:nvSpPr>
        <p:spPr>
          <a:xfrm>
            <a:off x="758309" y="4251722"/>
            <a:ext cx="4244816" cy="189548"/>
          </a:xfrm>
          <a:prstGeom prst="roundRect">
            <a:avLst>
              <a:gd name="adj" fmla="val 150025"/>
            </a:avLst>
          </a:prstGeom>
          <a:solidFill>
            <a:srgbClr val="D4E9F7"/>
          </a:solidFill>
          <a:ln w="7620">
            <a:solidFill>
              <a:srgbClr val="BACFDD"/>
            </a:solidFill>
            <a:prstDash val="solid"/>
          </a:ln>
        </p:spPr>
      </p:sp>
      <p:sp>
        <p:nvSpPr>
          <p:cNvPr id="5" name="Text 3"/>
          <p:cNvSpPr/>
          <p:nvPr/>
        </p:nvSpPr>
        <p:spPr>
          <a:xfrm>
            <a:off x="947857" y="4630817"/>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Enter Password</a:t>
            </a:r>
            <a:endParaRPr lang="en-US" sz="1950" dirty="0"/>
          </a:p>
        </p:txBody>
      </p:sp>
      <p:sp>
        <p:nvSpPr>
          <p:cNvPr id="6" name="Text 4"/>
          <p:cNvSpPr/>
          <p:nvPr/>
        </p:nvSpPr>
        <p:spPr>
          <a:xfrm>
            <a:off x="947857" y="5056227"/>
            <a:ext cx="3865721"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User provides something they know (password)</a:t>
            </a:r>
            <a:endParaRPr lang="en-US" sz="1450" dirty="0"/>
          </a:p>
        </p:txBody>
      </p:sp>
      <p:sp>
        <p:nvSpPr>
          <p:cNvPr id="7" name="Shape 5"/>
          <p:cNvSpPr/>
          <p:nvPr/>
        </p:nvSpPr>
        <p:spPr>
          <a:xfrm>
            <a:off x="5192673" y="3967401"/>
            <a:ext cx="4244935" cy="189548"/>
          </a:xfrm>
          <a:prstGeom prst="roundRect">
            <a:avLst>
              <a:gd name="adj" fmla="val 150025"/>
            </a:avLst>
          </a:prstGeom>
          <a:solidFill>
            <a:srgbClr val="D4E9F7"/>
          </a:solidFill>
          <a:ln w="7620">
            <a:solidFill>
              <a:srgbClr val="BACFDD"/>
            </a:solidFill>
            <a:prstDash val="solid"/>
          </a:ln>
        </p:spPr>
      </p:sp>
      <p:sp>
        <p:nvSpPr>
          <p:cNvPr id="8" name="Text 6"/>
          <p:cNvSpPr/>
          <p:nvPr/>
        </p:nvSpPr>
        <p:spPr>
          <a:xfrm>
            <a:off x="5382220" y="4346496"/>
            <a:ext cx="2894171"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Approve Push Notification</a:t>
            </a:r>
            <a:endParaRPr lang="en-US" sz="1950" dirty="0"/>
          </a:p>
        </p:txBody>
      </p:sp>
      <p:sp>
        <p:nvSpPr>
          <p:cNvPr id="9" name="Text 7"/>
          <p:cNvSpPr/>
          <p:nvPr/>
        </p:nvSpPr>
        <p:spPr>
          <a:xfrm>
            <a:off x="5382220" y="4771906"/>
            <a:ext cx="3865840"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User confirms on something they have (smartphone)</a:t>
            </a:r>
            <a:endParaRPr lang="en-US" sz="1450" dirty="0"/>
          </a:p>
        </p:txBody>
      </p:sp>
      <p:sp>
        <p:nvSpPr>
          <p:cNvPr id="10" name="Shape 8"/>
          <p:cNvSpPr/>
          <p:nvPr/>
        </p:nvSpPr>
        <p:spPr>
          <a:xfrm>
            <a:off x="9627156" y="3683079"/>
            <a:ext cx="4244816" cy="189548"/>
          </a:xfrm>
          <a:prstGeom prst="roundRect">
            <a:avLst>
              <a:gd name="adj" fmla="val 150025"/>
            </a:avLst>
          </a:prstGeom>
          <a:solidFill>
            <a:srgbClr val="D4E9F7"/>
          </a:solidFill>
          <a:ln w="7620">
            <a:solidFill>
              <a:srgbClr val="BACFDD"/>
            </a:solidFill>
            <a:prstDash val="solid"/>
          </a:ln>
        </p:spPr>
      </p:sp>
      <p:sp>
        <p:nvSpPr>
          <p:cNvPr id="11" name="Text 9"/>
          <p:cNvSpPr/>
          <p:nvPr/>
        </p:nvSpPr>
        <p:spPr>
          <a:xfrm>
            <a:off x="9816703" y="4062174"/>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Biometric Verification</a:t>
            </a:r>
            <a:endParaRPr lang="en-US" sz="1950" dirty="0"/>
          </a:p>
        </p:txBody>
      </p:sp>
      <p:sp>
        <p:nvSpPr>
          <p:cNvPr id="12" name="Text 10"/>
          <p:cNvSpPr/>
          <p:nvPr/>
        </p:nvSpPr>
        <p:spPr>
          <a:xfrm>
            <a:off x="9816703" y="4487585"/>
            <a:ext cx="3865721"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User provides something they are (fingerprint)</a:t>
            </a:r>
            <a:endParaRPr lang="en-US" sz="1450" dirty="0"/>
          </a:p>
        </p:txBody>
      </p:sp>
      <p:sp>
        <p:nvSpPr>
          <p:cNvPr id="13" name="Text 11"/>
          <p:cNvSpPr/>
          <p:nvPr/>
        </p:nvSpPr>
        <p:spPr>
          <a:xfrm>
            <a:off x="758309" y="6065520"/>
            <a:ext cx="1311378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This multi-layered process makes it significantly harder for attackers to bypass authentication—even if they succeed in one area.</a:t>
            </a:r>
            <a:endParaRPr lang="en-US" sz="14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1721406"/>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Visual Learning Aid: The Secure Vault</a:t>
            </a:r>
            <a:endParaRPr lang="en-US" sz="3900" dirty="0"/>
          </a:p>
        </p:txBody>
      </p:sp>
      <p:sp>
        <p:nvSpPr>
          <p:cNvPr id="4" name="Shape 1"/>
          <p:cNvSpPr/>
          <p:nvPr/>
        </p:nvSpPr>
        <p:spPr>
          <a:xfrm>
            <a:off x="758309" y="3252787"/>
            <a:ext cx="3718917" cy="1426250"/>
          </a:xfrm>
          <a:prstGeom prst="roundRect">
            <a:avLst>
              <a:gd name="adj" fmla="val 19938"/>
            </a:avLst>
          </a:prstGeom>
          <a:solidFill>
            <a:srgbClr val="D4E9F7"/>
          </a:solidFill>
          <a:ln w="7620">
            <a:solidFill>
              <a:srgbClr val="BACFDD"/>
            </a:solidFill>
            <a:prstDash val="solid"/>
          </a:ln>
        </p:spPr>
      </p:sp>
      <p:sp>
        <p:nvSpPr>
          <p:cNvPr id="5" name="Text 2"/>
          <p:cNvSpPr/>
          <p:nvPr/>
        </p:nvSpPr>
        <p:spPr>
          <a:xfrm>
            <a:off x="955477" y="3449955"/>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The Keypad</a:t>
            </a:r>
            <a:endParaRPr lang="en-US" sz="1950" dirty="0"/>
          </a:p>
        </p:txBody>
      </p:sp>
      <p:sp>
        <p:nvSpPr>
          <p:cNvPr id="6" name="Text 3"/>
          <p:cNvSpPr/>
          <p:nvPr/>
        </p:nvSpPr>
        <p:spPr>
          <a:xfrm>
            <a:off x="955477" y="3875365"/>
            <a:ext cx="33245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Represents the password (something you know)</a:t>
            </a:r>
            <a:endParaRPr lang="en-US" sz="1450" dirty="0"/>
          </a:p>
        </p:txBody>
      </p:sp>
      <p:sp>
        <p:nvSpPr>
          <p:cNvPr id="7" name="Shape 4"/>
          <p:cNvSpPr/>
          <p:nvPr/>
        </p:nvSpPr>
        <p:spPr>
          <a:xfrm>
            <a:off x="4666774" y="3252787"/>
            <a:ext cx="3718917" cy="1426250"/>
          </a:xfrm>
          <a:prstGeom prst="roundRect">
            <a:avLst>
              <a:gd name="adj" fmla="val 19938"/>
            </a:avLst>
          </a:prstGeom>
          <a:solidFill>
            <a:srgbClr val="D4E9F7"/>
          </a:solidFill>
          <a:ln w="7620">
            <a:solidFill>
              <a:srgbClr val="BACFDD"/>
            </a:solidFill>
            <a:prstDash val="solid"/>
          </a:ln>
        </p:spPr>
      </p:sp>
      <p:sp>
        <p:nvSpPr>
          <p:cNvPr id="8" name="Text 5"/>
          <p:cNvSpPr/>
          <p:nvPr/>
        </p:nvSpPr>
        <p:spPr>
          <a:xfrm>
            <a:off x="4863941" y="3449955"/>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The Security Badge</a:t>
            </a:r>
            <a:endParaRPr lang="en-US" sz="1950" dirty="0"/>
          </a:p>
        </p:txBody>
      </p:sp>
      <p:sp>
        <p:nvSpPr>
          <p:cNvPr id="9" name="Text 6"/>
          <p:cNvSpPr/>
          <p:nvPr/>
        </p:nvSpPr>
        <p:spPr>
          <a:xfrm>
            <a:off x="4863941" y="3875365"/>
            <a:ext cx="33245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Represents a smart device or token (something you have)</a:t>
            </a:r>
            <a:endParaRPr lang="en-US" sz="1450" dirty="0"/>
          </a:p>
        </p:txBody>
      </p:sp>
      <p:sp>
        <p:nvSpPr>
          <p:cNvPr id="10" name="Shape 7"/>
          <p:cNvSpPr/>
          <p:nvPr/>
        </p:nvSpPr>
        <p:spPr>
          <a:xfrm>
            <a:off x="758309" y="4868585"/>
            <a:ext cx="7627382" cy="1122998"/>
          </a:xfrm>
          <a:prstGeom prst="roundRect">
            <a:avLst>
              <a:gd name="adj" fmla="val 25322"/>
            </a:avLst>
          </a:prstGeom>
          <a:solidFill>
            <a:srgbClr val="D4E9F7"/>
          </a:solidFill>
          <a:ln w="7620">
            <a:solidFill>
              <a:srgbClr val="BACFDD"/>
            </a:solidFill>
            <a:prstDash val="solid"/>
          </a:ln>
        </p:spPr>
      </p:sp>
      <p:sp>
        <p:nvSpPr>
          <p:cNvPr id="11" name="Text 8"/>
          <p:cNvSpPr/>
          <p:nvPr/>
        </p:nvSpPr>
        <p:spPr>
          <a:xfrm>
            <a:off x="955477" y="5065752"/>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The Retina Scanner</a:t>
            </a:r>
            <a:endParaRPr lang="en-US" sz="1950" dirty="0"/>
          </a:p>
        </p:txBody>
      </p:sp>
      <p:sp>
        <p:nvSpPr>
          <p:cNvPr id="12" name="Text 9"/>
          <p:cNvSpPr/>
          <p:nvPr/>
        </p:nvSpPr>
        <p:spPr>
          <a:xfrm>
            <a:off x="955477" y="5491163"/>
            <a:ext cx="7233047"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Represents biometrics (something you are)</a:t>
            </a:r>
            <a:endParaRPr lang="en-US" sz="1450" dirty="0"/>
          </a:p>
        </p:txBody>
      </p:sp>
      <p:sp>
        <p:nvSpPr>
          <p:cNvPr id="13" name="Text 10"/>
          <p:cNvSpPr/>
          <p:nvPr/>
        </p:nvSpPr>
        <p:spPr>
          <a:xfrm>
            <a:off x="758309" y="6204823"/>
            <a:ext cx="762738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Each layer adds another obstacle for attackers, significantly increasing security.</a:t>
            </a:r>
            <a:endParaRPr lang="en-US" sz="14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58309" y="1128236"/>
            <a:ext cx="11206282"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Career Spotlight: Identity and Access Management</a:t>
            </a:r>
            <a:endParaRPr lang="en-US" sz="3900" dirty="0"/>
          </a:p>
        </p:txBody>
      </p:sp>
      <p:sp>
        <p:nvSpPr>
          <p:cNvPr id="3" name="Text 1"/>
          <p:cNvSpPr/>
          <p:nvPr/>
        </p:nvSpPr>
        <p:spPr>
          <a:xfrm>
            <a:off x="758309" y="2206704"/>
            <a:ext cx="6325672"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Professionals who specialize in authentication and access control play a critical role in cybersecurity teams. These roles are foundational and often serve as entry points for aspiring cybersecurity professionals.</a:t>
            </a:r>
            <a:endParaRPr lang="en-US" sz="1450" dirty="0"/>
          </a:p>
        </p:txBody>
      </p:sp>
      <p:sp>
        <p:nvSpPr>
          <p:cNvPr id="4" name="Text 2"/>
          <p:cNvSpPr/>
          <p:nvPr/>
        </p:nvSpPr>
        <p:spPr>
          <a:xfrm>
            <a:off x="758309" y="3590330"/>
            <a:ext cx="632567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Understanding authentication methods is essential for these career paths and for the ISC2 Certified in Cybersecurity (CC) exam.</a:t>
            </a:r>
            <a:endParaRPr lang="en-US" sz="1450" dirty="0"/>
          </a:p>
        </p:txBody>
      </p:sp>
      <p:pic>
        <p:nvPicPr>
          <p:cNvPr id="5" name="Image 0" descr="preencoded.png">    </p:cNvPr>
          <p:cNvPicPr>
            <a:picLocks noChangeAspect="1"/>
          </p:cNvPicPr>
          <p:nvPr/>
        </p:nvPicPr>
        <p:blipFill>
          <a:blip r:embed="rId1"/>
          <a:stretch>
            <a:fillRect/>
          </a:stretch>
        </p:blipFill>
        <p:spPr>
          <a:xfrm>
            <a:off x="7554039" y="2249329"/>
            <a:ext cx="6325672" cy="4164806"/>
          </a:xfrm>
          <a:prstGeom prst="rect">
            <a:avLst/>
          </a:prstGeom>
        </p:spPr>
      </p:pic>
      <p:sp>
        <p:nvSpPr>
          <p:cNvPr id="6" name="Text 3"/>
          <p:cNvSpPr/>
          <p:nvPr/>
        </p:nvSpPr>
        <p:spPr>
          <a:xfrm>
            <a:off x="7554039" y="6627376"/>
            <a:ext cx="6325672" cy="303252"/>
          </a:xfrm>
          <a:prstGeom prst="rect">
            <a:avLst/>
          </a:prstGeom>
          <a:noFill/>
          <a:ln/>
        </p:spPr>
        <p:txBody>
          <a:bodyPr wrap="none" lIns="0" tIns="0" rIns="0" bIns="0" rtlCol="0" anchor="t"/>
          <a:lstStyle/>
          <a:p>
            <a:pPr algn="ctr"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Figure 3.5: IAM roles</a:t>
            </a:r>
            <a:endParaRPr lang="en-US" sz="14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58309" y="1948815"/>
            <a:ext cx="498883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In-Demand IAM Roles</a:t>
            </a:r>
            <a:endParaRPr lang="en-US" sz="3900" dirty="0"/>
          </a:p>
        </p:txBody>
      </p:sp>
      <p:sp>
        <p:nvSpPr>
          <p:cNvPr id="3" name="Shape 1"/>
          <p:cNvSpPr/>
          <p:nvPr/>
        </p:nvSpPr>
        <p:spPr>
          <a:xfrm>
            <a:off x="758309" y="3235762"/>
            <a:ext cx="4244816" cy="3044904"/>
          </a:xfrm>
          <a:prstGeom prst="roundRect">
            <a:avLst>
              <a:gd name="adj" fmla="val 3604"/>
            </a:avLst>
          </a:prstGeom>
          <a:solidFill>
            <a:srgbClr val="FFFFFF"/>
          </a:solidFill>
          <a:ln/>
        </p:spPr>
      </p:sp>
      <p:pic>
        <p:nvPicPr>
          <p:cNvPr id="4" name="Image 0" descr="preencoded.png">    </p:cNvPr>
          <p:cNvPicPr>
            <a:picLocks noChangeAspect="1"/>
          </p:cNvPicPr>
          <p:nvPr/>
        </p:nvPicPr>
        <p:blipFill>
          <a:blip r:embed="rId1"/>
          <a:stretch>
            <a:fillRect/>
          </a:stretch>
        </p:blipFill>
        <p:spPr>
          <a:xfrm>
            <a:off x="758309" y="3212902"/>
            <a:ext cx="4244816" cy="91440"/>
          </a:xfrm>
          <a:prstGeom prst="rect">
            <a:avLst/>
          </a:prstGeom>
        </p:spPr>
      </p:pic>
      <p:pic>
        <p:nvPicPr>
          <p:cNvPr id="5" name="Image 1" descr="preencoded.png">    </p:cNvPr>
          <p:cNvPicPr>
            <a:picLocks noChangeAspect="1"/>
          </p:cNvPicPr>
          <p:nvPr/>
        </p:nvPicPr>
        <p:blipFill>
          <a:blip r:embed="rId2"/>
          <a:stretch>
            <a:fillRect/>
          </a:stretch>
        </p:blipFill>
        <p:spPr>
          <a:xfrm>
            <a:off x="2596396" y="2951440"/>
            <a:ext cx="568643" cy="568643"/>
          </a:xfrm>
          <a:prstGeom prst="rect">
            <a:avLst/>
          </a:prstGeom>
        </p:spPr>
      </p:pic>
      <p:sp>
        <p:nvSpPr>
          <p:cNvPr id="6" name="Text 2"/>
          <p:cNvSpPr/>
          <p:nvPr/>
        </p:nvSpPr>
        <p:spPr>
          <a:xfrm>
            <a:off x="2767013" y="3093601"/>
            <a:ext cx="227409" cy="284321"/>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arlow Bold" pitchFamily="34" charset="0"/>
                <a:ea typeface="Barlow Bold" pitchFamily="34" charset="-122"/>
                <a:cs typeface="Barlow Bold" pitchFamily="34" charset="-120"/>
              </a:rPr>
              <a:t>1</a:t>
            </a:r>
            <a:endParaRPr lang="en-US" sz="1750" dirty="0"/>
          </a:p>
        </p:txBody>
      </p:sp>
      <p:sp>
        <p:nvSpPr>
          <p:cNvPr id="7" name="Text 3"/>
          <p:cNvSpPr/>
          <p:nvPr/>
        </p:nvSpPr>
        <p:spPr>
          <a:xfrm>
            <a:off x="970717" y="370963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IAM Analyst</a:t>
            </a:r>
            <a:endParaRPr lang="en-US" sz="1950" dirty="0"/>
          </a:p>
        </p:txBody>
      </p:sp>
      <p:sp>
        <p:nvSpPr>
          <p:cNvPr id="8" name="Text 4"/>
          <p:cNvSpPr/>
          <p:nvPr/>
        </p:nvSpPr>
        <p:spPr>
          <a:xfrm>
            <a:off x="970717" y="4135041"/>
            <a:ext cx="3820001"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Focuses on user provisioning, access reviews, and implementing IAM tools.</a:t>
            </a:r>
            <a:endParaRPr lang="en-US" sz="1450" dirty="0"/>
          </a:p>
        </p:txBody>
      </p:sp>
      <p:sp>
        <p:nvSpPr>
          <p:cNvPr id="9" name="Text 5"/>
          <p:cNvSpPr/>
          <p:nvPr/>
        </p:nvSpPr>
        <p:spPr>
          <a:xfrm>
            <a:off x="970717" y="4855250"/>
            <a:ext cx="3820001"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Ensures the right people have the right access at the right time.</a:t>
            </a:r>
            <a:endParaRPr lang="en-US" sz="1450" dirty="0"/>
          </a:p>
        </p:txBody>
      </p:sp>
      <p:sp>
        <p:nvSpPr>
          <p:cNvPr id="10" name="Shape 6"/>
          <p:cNvSpPr/>
          <p:nvPr/>
        </p:nvSpPr>
        <p:spPr>
          <a:xfrm>
            <a:off x="5192673" y="3235762"/>
            <a:ext cx="4244935" cy="3044904"/>
          </a:xfrm>
          <a:prstGeom prst="roundRect">
            <a:avLst>
              <a:gd name="adj" fmla="val 3604"/>
            </a:avLst>
          </a:prstGeom>
          <a:solidFill>
            <a:srgbClr val="FFFFFF"/>
          </a:solidFill>
          <a:ln/>
        </p:spPr>
      </p:sp>
      <p:pic>
        <p:nvPicPr>
          <p:cNvPr id="11" name="Image 2" descr="preencoded.png">    </p:cNvPr>
          <p:cNvPicPr>
            <a:picLocks noChangeAspect="1"/>
          </p:cNvPicPr>
          <p:nvPr/>
        </p:nvPicPr>
        <p:blipFill>
          <a:blip r:embed="rId3"/>
          <a:stretch>
            <a:fillRect/>
          </a:stretch>
        </p:blipFill>
        <p:spPr>
          <a:xfrm>
            <a:off x="5192673" y="3212902"/>
            <a:ext cx="4244935" cy="91440"/>
          </a:xfrm>
          <a:prstGeom prst="rect">
            <a:avLst/>
          </a:prstGeom>
        </p:spPr>
      </p:pic>
      <p:pic>
        <p:nvPicPr>
          <p:cNvPr id="12" name="Image 3" descr="preencoded.png">    </p:cNvPr>
          <p:cNvPicPr>
            <a:picLocks noChangeAspect="1"/>
          </p:cNvPicPr>
          <p:nvPr/>
        </p:nvPicPr>
        <p:blipFill>
          <a:blip r:embed="rId4"/>
          <a:stretch>
            <a:fillRect/>
          </a:stretch>
        </p:blipFill>
        <p:spPr>
          <a:xfrm>
            <a:off x="7030760" y="2951440"/>
            <a:ext cx="568643" cy="568643"/>
          </a:xfrm>
          <a:prstGeom prst="rect">
            <a:avLst/>
          </a:prstGeom>
        </p:spPr>
      </p:pic>
      <p:sp>
        <p:nvSpPr>
          <p:cNvPr id="13" name="Text 7"/>
          <p:cNvSpPr/>
          <p:nvPr/>
        </p:nvSpPr>
        <p:spPr>
          <a:xfrm>
            <a:off x="7201376" y="3093601"/>
            <a:ext cx="227409" cy="284321"/>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arlow Bold" pitchFamily="34" charset="0"/>
                <a:ea typeface="Barlow Bold" pitchFamily="34" charset="-122"/>
                <a:cs typeface="Barlow Bold" pitchFamily="34" charset="-120"/>
              </a:rPr>
              <a:t>2</a:t>
            </a:r>
            <a:endParaRPr lang="en-US" sz="1750" dirty="0"/>
          </a:p>
        </p:txBody>
      </p:sp>
      <p:sp>
        <p:nvSpPr>
          <p:cNvPr id="14" name="Text 8"/>
          <p:cNvSpPr/>
          <p:nvPr/>
        </p:nvSpPr>
        <p:spPr>
          <a:xfrm>
            <a:off x="5405080" y="3709630"/>
            <a:ext cx="2711410"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Access Control Engineer</a:t>
            </a:r>
            <a:endParaRPr lang="en-US" sz="1950" dirty="0"/>
          </a:p>
        </p:txBody>
      </p:sp>
      <p:sp>
        <p:nvSpPr>
          <p:cNvPr id="15" name="Text 9"/>
          <p:cNvSpPr/>
          <p:nvPr/>
        </p:nvSpPr>
        <p:spPr>
          <a:xfrm>
            <a:off x="5405080" y="4135041"/>
            <a:ext cx="3820120"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Designs and maintains access systems like Active Directory, Azure AD, and AWS IAM.</a:t>
            </a:r>
            <a:endParaRPr lang="en-US" sz="1450" dirty="0"/>
          </a:p>
        </p:txBody>
      </p:sp>
      <p:sp>
        <p:nvSpPr>
          <p:cNvPr id="16" name="Text 10"/>
          <p:cNvSpPr/>
          <p:nvPr/>
        </p:nvSpPr>
        <p:spPr>
          <a:xfrm>
            <a:off x="5405080" y="5158502"/>
            <a:ext cx="3820120"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Builds the technical infrastructure that enforces authentication policies.</a:t>
            </a:r>
            <a:endParaRPr lang="en-US" sz="1450" dirty="0"/>
          </a:p>
        </p:txBody>
      </p:sp>
      <p:sp>
        <p:nvSpPr>
          <p:cNvPr id="17" name="Shape 11"/>
          <p:cNvSpPr/>
          <p:nvPr/>
        </p:nvSpPr>
        <p:spPr>
          <a:xfrm>
            <a:off x="9627156" y="3235762"/>
            <a:ext cx="4244816" cy="3044904"/>
          </a:xfrm>
          <a:prstGeom prst="roundRect">
            <a:avLst>
              <a:gd name="adj" fmla="val 3604"/>
            </a:avLst>
          </a:prstGeom>
          <a:solidFill>
            <a:srgbClr val="FFFFFF"/>
          </a:solidFill>
          <a:ln/>
        </p:spPr>
      </p:sp>
      <p:pic>
        <p:nvPicPr>
          <p:cNvPr id="18" name="Image 4" descr="preencoded.png">    </p:cNvPr>
          <p:cNvPicPr>
            <a:picLocks noChangeAspect="1"/>
          </p:cNvPicPr>
          <p:nvPr/>
        </p:nvPicPr>
        <p:blipFill>
          <a:blip r:embed="rId5"/>
          <a:stretch>
            <a:fillRect/>
          </a:stretch>
        </p:blipFill>
        <p:spPr>
          <a:xfrm>
            <a:off x="9627156" y="3212902"/>
            <a:ext cx="4244816" cy="91440"/>
          </a:xfrm>
          <a:prstGeom prst="rect">
            <a:avLst/>
          </a:prstGeom>
        </p:spPr>
      </p:pic>
      <p:pic>
        <p:nvPicPr>
          <p:cNvPr id="19" name="Image 5" descr="preencoded.png">    </p:cNvPr>
          <p:cNvPicPr>
            <a:picLocks noChangeAspect="1"/>
          </p:cNvPicPr>
          <p:nvPr/>
        </p:nvPicPr>
        <p:blipFill>
          <a:blip r:embed="rId6"/>
          <a:stretch>
            <a:fillRect/>
          </a:stretch>
        </p:blipFill>
        <p:spPr>
          <a:xfrm>
            <a:off x="11465243" y="2951440"/>
            <a:ext cx="568643" cy="568643"/>
          </a:xfrm>
          <a:prstGeom prst="rect">
            <a:avLst/>
          </a:prstGeom>
        </p:spPr>
      </p:pic>
      <p:sp>
        <p:nvSpPr>
          <p:cNvPr id="20" name="Text 12"/>
          <p:cNvSpPr/>
          <p:nvPr/>
        </p:nvSpPr>
        <p:spPr>
          <a:xfrm>
            <a:off x="11635859" y="3093601"/>
            <a:ext cx="227409" cy="284321"/>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arlow Bold" pitchFamily="34" charset="0"/>
                <a:ea typeface="Barlow Bold" pitchFamily="34" charset="-122"/>
                <a:cs typeface="Barlow Bold" pitchFamily="34" charset="-120"/>
              </a:rPr>
              <a:t>3</a:t>
            </a:r>
            <a:endParaRPr lang="en-US" sz="1750" dirty="0"/>
          </a:p>
        </p:txBody>
      </p:sp>
      <p:sp>
        <p:nvSpPr>
          <p:cNvPr id="21" name="Text 13"/>
          <p:cNvSpPr/>
          <p:nvPr/>
        </p:nvSpPr>
        <p:spPr>
          <a:xfrm>
            <a:off x="9839563" y="370963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Cybersecurity Auditor</a:t>
            </a:r>
            <a:endParaRPr lang="en-US" sz="1950" dirty="0"/>
          </a:p>
        </p:txBody>
      </p:sp>
      <p:sp>
        <p:nvSpPr>
          <p:cNvPr id="22" name="Text 14"/>
          <p:cNvSpPr/>
          <p:nvPr/>
        </p:nvSpPr>
        <p:spPr>
          <a:xfrm>
            <a:off x="9839563" y="4135041"/>
            <a:ext cx="3820001"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Reviews password policies, MFA configurations, and access logs for compliance.</a:t>
            </a:r>
            <a:endParaRPr lang="en-US" sz="1450" dirty="0"/>
          </a:p>
        </p:txBody>
      </p:sp>
      <p:sp>
        <p:nvSpPr>
          <p:cNvPr id="23" name="Text 15"/>
          <p:cNvSpPr/>
          <p:nvPr/>
        </p:nvSpPr>
        <p:spPr>
          <a:xfrm>
            <a:off x="9839563" y="5158502"/>
            <a:ext cx="3820001"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Ensures authentication practices meet regulatory requirements and industry standards.</a:t>
            </a:r>
            <a:endParaRPr lang="en-US" sz="14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88168"/>
          </a:xfrm>
          <a:prstGeom prst="rect">
            <a:avLst/>
          </a:prstGeom>
        </p:spPr>
      </p:pic>
      <p:sp>
        <p:nvSpPr>
          <p:cNvPr id="3" name="Text 0"/>
          <p:cNvSpPr/>
          <p:nvPr/>
        </p:nvSpPr>
        <p:spPr>
          <a:xfrm>
            <a:off x="758309" y="3502819"/>
            <a:ext cx="9450229"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Authentication in Practice: Enterprise VPN</a:t>
            </a:r>
            <a:endParaRPr lang="en-US" sz="3900" dirty="0"/>
          </a:p>
        </p:txBody>
      </p:sp>
      <p:sp>
        <p:nvSpPr>
          <p:cNvPr id="4" name="Text 1"/>
          <p:cNvSpPr/>
          <p:nvPr/>
        </p:nvSpPr>
        <p:spPr>
          <a:xfrm>
            <a:off x="758309" y="4410670"/>
            <a:ext cx="1311378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Let's examine how layered authentication works in a real-world scenario: logging in to an enterprise VPN.</a:t>
            </a:r>
            <a:endParaRPr lang="en-US" sz="1450" dirty="0"/>
          </a:p>
        </p:txBody>
      </p:sp>
      <p:pic>
        <p:nvPicPr>
          <p:cNvPr id="5" name="Image 1" descr="preencoded.png">    </p:cNvPr>
          <p:cNvPicPr>
            <a:picLocks noChangeAspect="1"/>
          </p:cNvPicPr>
          <p:nvPr/>
        </p:nvPicPr>
        <p:blipFill>
          <a:blip r:embed="rId2"/>
          <a:stretch>
            <a:fillRect/>
          </a:stretch>
        </p:blipFill>
        <p:spPr>
          <a:xfrm>
            <a:off x="758309" y="4927163"/>
            <a:ext cx="4371261" cy="758309"/>
          </a:xfrm>
          <a:prstGeom prst="rect">
            <a:avLst/>
          </a:prstGeom>
        </p:spPr>
      </p:pic>
      <p:sp>
        <p:nvSpPr>
          <p:cNvPr id="6" name="Text 2"/>
          <p:cNvSpPr/>
          <p:nvPr/>
        </p:nvSpPr>
        <p:spPr>
          <a:xfrm>
            <a:off x="947857" y="587502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Step 1</a:t>
            </a:r>
            <a:endParaRPr lang="en-US" sz="1950" dirty="0"/>
          </a:p>
        </p:txBody>
      </p:sp>
      <p:sp>
        <p:nvSpPr>
          <p:cNvPr id="7" name="Text 3"/>
          <p:cNvSpPr/>
          <p:nvPr/>
        </p:nvSpPr>
        <p:spPr>
          <a:xfrm>
            <a:off x="947857" y="6300430"/>
            <a:ext cx="3992166"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Enter your username and password (something you know)</a:t>
            </a:r>
            <a:endParaRPr lang="en-US" sz="1450" dirty="0"/>
          </a:p>
        </p:txBody>
      </p:sp>
      <p:pic>
        <p:nvPicPr>
          <p:cNvPr id="8" name="Image 2" descr="preencoded.png">    </p:cNvPr>
          <p:cNvPicPr>
            <a:picLocks noChangeAspect="1"/>
          </p:cNvPicPr>
          <p:nvPr/>
        </p:nvPicPr>
        <p:blipFill>
          <a:blip r:embed="rId3"/>
          <a:stretch>
            <a:fillRect/>
          </a:stretch>
        </p:blipFill>
        <p:spPr>
          <a:xfrm>
            <a:off x="5129570" y="4927163"/>
            <a:ext cx="4371261" cy="758309"/>
          </a:xfrm>
          <a:prstGeom prst="rect">
            <a:avLst/>
          </a:prstGeom>
        </p:spPr>
      </p:pic>
      <p:sp>
        <p:nvSpPr>
          <p:cNvPr id="9" name="Text 4"/>
          <p:cNvSpPr/>
          <p:nvPr/>
        </p:nvSpPr>
        <p:spPr>
          <a:xfrm>
            <a:off x="5319117" y="587502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Step 2</a:t>
            </a:r>
            <a:endParaRPr lang="en-US" sz="1950" dirty="0"/>
          </a:p>
        </p:txBody>
      </p:sp>
      <p:sp>
        <p:nvSpPr>
          <p:cNvPr id="10" name="Text 5"/>
          <p:cNvSpPr/>
          <p:nvPr/>
        </p:nvSpPr>
        <p:spPr>
          <a:xfrm>
            <a:off x="5319117" y="6300430"/>
            <a:ext cx="3992166"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Approve a push notification on your smartphone (something you have)</a:t>
            </a:r>
            <a:endParaRPr lang="en-US" sz="1450" dirty="0"/>
          </a:p>
        </p:txBody>
      </p:sp>
      <p:pic>
        <p:nvPicPr>
          <p:cNvPr id="11" name="Image 3" descr="preencoded.png">    </p:cNvPr>
          <p:cNvPicPr>
            <a:picLocks noChangeAspect="1"/>
          </p:cNvPicPr>
          <p:nvPr/>
        </p:nvPicPr>
        <p:blipFill>
          <a:blip r:embed="rId4"/>
          <a:stretch>
            <a:fillRect/>
          </a:stretch>
        </p:blipFill>
        <p:spPr>
          <a:xfrm>
            <a:off x="9500830" y="4927163"/>
            <a:ext cx="4371261" cy="758309"/>
          </a:xfrm>
          <a:prstGeom prst="rect">
            <a:avLst/>
          </a:prstGeom>
        </p:spPr>
      </p:pic>
      <p:sp>
        <p:nvSpPr>
          <p:cNvPr id="12" name="Text 6"/>
          <p:cNvSpPr/>
          <p:nvPr/>
        </p:nvSpPr>
        <p:spPr>
          <a:xfrm>
            <a:off x="9690378" y="587502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Step 3</a:t>
            </a:r>
            <a:endParaRPr lang="en-US" sz="1950" dirty="0"/>
          </a:p>
        </p:txBody>
      </p:sp>
      <p:sp>
        <p:nvSpPr>
          <p:cNvPr id="13" name="Text 7"/>
          <p:cNvSpPr/>
          <p:nvPr/>
        </p:nvSpPr>
        <p:spPr>
          <a:xfrm>
            <a:off x="9690378" y="6300430"/>
            <a:ext cx="3992166"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Use a fingerprint scan for final access (something you are)</a:t>
            </a:r>
            <a:endParaRPr lang="en-US" sz="14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58309" y="1952506"/>
            <a:ext cx="7627263"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Authentication Factor Comparison</a:t>
            </a:r>
            <a:endParaRPr lang="en-US" sz="3900" dirty="0"/>
          </a:p>
        </p:txBody>
      </p:sp>
      <p:sp>
        <p:nvSpPr>
          <p:cNvPr id="3" name="Shape 1"/>
          <p:cNvSpPr/>
          <p:nvPr/>
        </p:nvSpPr>
        <p:spPr>
          <a:xfrm>
            <a:off x="758309" y="2955131"/>
            <a:ext cx="13113782" cy="2502098"/>
          </a:xfrm>
          <a:prstGeom prst="roundRect">
            <a:avLst>
              <a:gd name="adj" fmla="val 11365"/>
            </a:avLst>
          </a:prstGeom>
          <a:noFill/>
          <a:ln w="7620">
            <a:solidFill>
              <a:srgbClr val="000000">
                <a:alpha val="8000"/>
              </a:srgbClr>
            </a:solidFill>
            <a:prstDash val="solid"/>
          </a:ln>
        </p:spPr>
      </p:sp>
      <p:sp>
        <p:nvSpPr>
          <p:cNvPr id="4" name="Shape 2"/>
          <p:cNvSpPr/>
          <p:nvPr/>
        </p:nvSpPr>
        <p:spPr>
          <a:xfrm>
            <a:off x="765929" y="2962751"/>
            <a:ext cx="13098542" cy="545902"/>
          </a:xfrm>
          <a:prstGeom prst="rect">
            <a:avLst/>
          </a:prstGeom>
          <a:solidFill>
            <a:srgbClr val="FFFFFF">
              <a:alpha val="4000"/>
            </a:srgbClr>
          </a:solidFill>
          <a:ln/>
        </p:spPr>
      </p:sp>
      <p:sp>
        <p:nvSpPr>
          <p:cNvPr id="5" name="Text 3"/>
          <p:cNvSpPr/>
          <p:nvPr/>
        </p:nvSpPr>
        <p:spPr>
          <a:xfrm>
            <a:off x="955715" y="3084076"/>
            <a:ext cx="2891671" cy="303252"/>
          </a:xfrm>
          <a:prstGeom prst="rect">
            <a:avLst/>
          </a:prstGeom>
          <a:noFill/>
          <a:ln/>
        </p:spPr>
        <p:txBody>
          <a:bodyPr wrap="none" lIns="0" tIns="0" rIns="0" bIns="0" rtlCol="0" anchor="t"/>
          <a:lstStyle/>
          <a:p>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Factor Type</a:t>
            </a:r>
            <a:endParaRPr lang="en-US" sz="1450" dirty="0"/>
          </a:p>
        </p:txBody>
      </p:sp>
      <p:sp>
        <p:nvSpPr>
          <p:cNvPr id="6" name="Text 4"/>
          <p:cNvSpPr/>
          <p:nvPr/>
        </p:nvSpPr>
        <p:spPr>
          <a:xfrm>
            <a:off x="4234101" y="3084076"/>
            <a:ext cx="2887861" cy="303252"/>
          </a:xfrm>
          <a:prstGeom prst="rect">
            <a:avLst/>
          </a:prstGeom>
          <a:noFill/>
          <a:ln/>
        </p:spPr>
        <p:txBody>
          <a:bodyPr wrap="none" lIns="0" tIns="0" rIns="0" bIns="0" rtlCol="0" anchor="t"/>
          <a:lstStyle/>
          <a:p>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Examples</a:t>
            </a:r>
            <a:endParaRPr lang="en-US" sz="1450" dirty="0"/>
          </a:p>
        </p:txBody>
      </p:sp>
      <p:sp>
        <p:nvSpPr>
          <p:cNvPr id="7" name="Text 5"/>
          <p:cNvSpPr/>
          <p:nvPr/>
        </p:nvSpPr>
        <p:spPr>
          <a:xfrm>
            <a:off x="7508677" y="3084076"/>
            <a:ext cx="2887861" cy="303252"/>
          </a:xfrm>
          <a:prstGeom prst="rect">
            <a:avLst/>
          </a:prstGeom>
          <a:noFill/>
          <a:ln/>
        </p:spPr>
        <p:txBody>
          <a:bodyPr wrap="none" lIns="0" tIns="0" rIns="0" bIns="0" rtlCol="0" anchor="t"/>
          <a:lstStyle/>
          <a:p>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Strengths</a:t>
            </a:r>
            <a:endParaRPr lang="en-US" sz="1450" dirty="0"/>
          </a:p>
        </p:txBody>
      </p:sp>
      <p:sp>
        <p:nvSpPr>
          <p:cNvPr id="8" name="Text 6"/>
          <p:cNvSpPr/>
          <p:nvPr/>
        </p:nvSpPr>
        <p:spPr>
          <a:xfrm>
            <a:off x="10783252" y="3084076"/>
            <a:ext cx="2891671" cy="303252"/>
          </a:xfrm>
          <a:prstGeom prst="rect">
            <a:avLst/>
          </a:prstGeom>
          <a:noFill/>
          <a:ln/>
        </p:spPr>
        <p:txBody>
          <a:bodyPr wrap="none" lIns="0" tIns="0" rIns="0" bIns="0" rtlCol="0" anchor="t"/>
          <a:lstStyle/>
          <a:p>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Weaknesses</a:t>
            </a:r>
            <a:endParaRPr lang="en-US" sz="1450" dirty="0"/>
          </a:p>
        </p:txBody>
      </p:sp>
      <p:sp>
        <p:nvSpPr>
          <p:cNvPr id="9" name="Shape 7"/>
          <p:cNvSpPr/>
          <p:nvPr/>
        </p:nvSpPr>
        <p:spPr>
          <a:xfrm>
            <a:off x="765929" y="3508653"/>
            <a:ext cx="13098542" cy="545902"/>
          </a:xfrm>
          <a:prstGeom prst="rect">
            <a:avLst/>
          </a:prstGeom>
          <a:solidFill>
            <a:srgbClr val="000000">
              <a:alpha val="4000"/>
            </a:srgbClr>
          </a:solidFill>
          <a:ln/>
        </p:spPr>
      </p:sp>
      <p:sp>
        <p:nvSpPr>
          <p:cNvPr id="10" name="Text 8"/>
          <p:cNvSpPr/>
          <p:nvPr/>
        </p:nvSpPr>
        <p:spPr>
          <a:xfrm>
            <a:off x="955715" y="3629978"/>
            <a:ext cx="2891671"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Something you know</a:t>
            </a:r>
            <a:endParaRPr lang="en-US" sz="1450" dirty="0"/>
          </a:p>
        </p:txBody>
      </p:sp>
      <p:sp>
        <p:nvSpPr>
          <p:cNvPr id="11" name="Text 9"/>
          <p:cNvSpPr/>
          <p:nvPr/>
        </p:nvSpPr>
        <p:spPr>
          <a:xfrm>
            <a:off x="4234101" y="3629978"/>
            <a:ext cx="2887861"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Password, PIN</a:t>
            </a:r>
            <a:endParaRPr lang="en-US" sz="1450" dirty="0"/>
          </a:p>
        </p:txBody>
      </p:sp>
      <p:sp>
        <p:nvSpPr>
          <p:cNvPr id="12" name="Text 10"/>
          <p:cNvSpPr/>
          <p:nvPr/>
        </p:nvSpPr>
        <p:spPr>
          <a:xfrm>
            <a:off x="7508677" y="3629978"/>
            <a:ext cx="2887861"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Easy to implement</a:t>
            </a:r>
            <a:endParaRPr lang="en-US" sz="1450" dirty="0"/>
          </a:p>
        </p:txBody>
      </p:sp>
      <p:sp>
        <p:nvSpPr>
          <p:cNvPr id="13" name="Text 11"/>
          <p:cNvSpPr/>
          <p:nvPr/>
        </p:nvSpPr>
        <p:spPr>
          <a:xfrm>
            <a:off x="10783252" y="3629978"/>
            <a:ext cx="2891671"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Can be forgotten or stolen</a:t>
            </a:r>
            <a:endParaRPr lang="en-US" sz="1450" dirty="0"/>
          </a:p>
        </p:txBody>
      </p:sp>
      <p:sp>
        <p:nvSpPr>
          <p:cNvPr id="14" name="Shape 12"/>
          <p:cNvSpPr/>
          <p:nvPr/>
        </p:nvSpPr>
        <p:spPr>
          <a:xfrm>
            <a:off x="765929" y="4054554"/>
            <a:ext cx="13098542" cy="545902"/>
          </a:xfrm>
          <a:prstGeom prst="rect">
            <a:avLst/>
          </a:prstGeom>
          <a:solidFill>
            <a:srgbClr val="FFFFFF">
              <a:alpha val="4000"/>
            </a:srgbClr>
          </a:solidFill>
          <a:ln/>
        </p:spPr>
      </p:sp>
      <p:sp>
        <p:nvSpPr>
          <p:cNvPr id="15" name="Text 13"/>
          <p:cNvSpPr/>
          <p:nvPr/>
        </p:nvSpPr>
        <p:spPr>
          <a:xfrm>
            <a:off x="955715" y="4175879"/>
            <a:ext cx="2891671"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Something you have</a:t>
            </a:r>
            <a:endParaRPr lang="en-US" sz="1450" dirty="0"/>
          </a:p>
        </p:txBody>
      </p:sp>
      <p:sp>
        <p:nvSpPr>
          <p:cNvPr id="16" name="Text 14"/>
          <p:cNvSpPr/>
          <p:nvPr/>
        </p:nvSpPr>
        <p:spPr>
          <a:xfrm>
            <a:off x="4234101" y="4175879"/>
            <a:ext cx="2887861"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Token, smartphone</a:t>
            </a:r>
            <a:endParaRPr lang="en-US" sz="1450" dirty="0"/>
          </a:p>
        </p:txBody>
      </p:sp>
      <p:sp>
        <p:nvSpPr>
          <p:cNvPr id="17" name="Text 15"/>
          <p:cNvSpPr/>
          <p:nvPr/>
        </p:nvSpPr>
        <p:spPr>
          <a:xfrm>
            <a:off x="7508677" y="4175879"/>
            <a:ext cx="2887861"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Hard to duplicate</a:t>
            </a:r>
            <a:endParaRPr lang="en-US" sz="1450" dirty="0"/>
          </a:p>
        </p:txBody>
      </p:sp>
      <p:sp>
        <p:nvSpPr>
          <p:cNvPr id="18" name="Text 16"/>
          <p:cNvSpPr/>
          <p:nvPr/>
        </p:nvSpPr>
        <p:spPr>
          <a:xfrm>
            <a:off x="10783252" y="4175879"/>
            <a:ext cx="2891671"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Can be lost or stolen</a:t>
            </a:r>
            <a:endParaRPr lang="en-US" sz="1450" dirty="0"/>
          </a:p>
        </p:txBody>
      </p:sp>
      <p:sp>
        <p:nvSpPr>
          <p:cNvPr id="19" name="Shape 17"/>
          <p:cNvSpPr/>
          <p:nvPr/>
        </p:nvSpPr>
        <p:spPr>
          <a:xfrm>
            <a:off x="765929" y="4600456"/>
            <a:ext cx="13098542" cy="849154"/>
          </a:xfrm>
          <a:prstGeom prst="rect">
            <a:avLst/>
          </a:prstGeom>
          <a:solidFill>
            <a:srgbClr val="000000">
              <a:alpha val="4000"/>
            </a:srgbClr>
          </a:solidFill>
          <a:ln/>
        </p:spPr>
      </p:sp>
      <p:sp>
        <p:nvSpPr>
          <p:cNvPr id="20" name="Text 18"/>
          <p:cNvSpPr/>
          <p:nvPr/>
        </p:nvSpPr>
        <p:spPr>
          <a:xfrm>
            <a:off x="955715" y="4721781"/>
            <a:ext cx="2891671"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Something you are</a:t>
            </a:r>
            <a:endParaRPr lang="en-US" sz="1450" dirty="0"/>
          </a:p>
        </p:txBody>
      </p:sp>
      <p:sp>
        <p:nvSpPr>
          <p:cNvPr id="21" name="Text 19"/>
          <p:cNvSpPr/>
          <p:nvPr/>
        </p:nvSpPr>
        <p:spPr>
          <a:xfrm>
            <a:off x="4234101" y="4721781"/>
            <a:ext cx="2887861"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Fingerprint, face</a:t>
            </a:r>
            <a:endParaRPr lang="en-US" sz="1450" dirty="0"/>
          </a:p>
        </p:txBody>
      </p:sp>
      <p:sp>
        <p:nvSpPr>
          <p:cNvPr id="22" name="Text 20"/>
          <p:cNvSpPr/>
          <p:nvPr/>
        </p:nvSpPr>
        <p:spPr>
          <a:xfrm>
            <a:off x="7508677" y="4721781"/>
            <a:ext cx="2887861"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Unique to individual</a:t>
            </a:r>
            <a:endParaRPr lang="en-US" sz="1450" dirty="0"/>
          </a:p>
        </p:txBody>
      </p:sp>
      <p:sp>
        <p:nvSpPr>
          <p:cNvPr id="23" name="Text 21"/>
          <p:cNvSpPr/>
          <p:nvPr/>
        </p:nvSpPr>
        <p:spPr>
          <a:xfrm>
            <a:off x="10783252" y="4721781"/>
            <a:ext cx="2891671"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Cannot be changed if compromised</a:t>
            </a:r>
            <a:endParaRPr lang="en-US" sz="1450" dirty="0"/>
          </a:p>
        </p:txBody>
      </p:sp>
      <p:sp>
        <p:nvSpPr>
          <p:cNvPr id="24" name="Text 22"/>
          <p:cNvSpPr/>
          <p:nvPr/>
        </p:nvSpPr>
        <p:spPr>
          <a:xfrm>
            <a:off x="758309" y="5670471"/>
            <a:ext cx="13113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most secure authentication systems combine factors from at least two different categories, compensating for the weaknesses of each individual method.</a:t>
            </a:r>
            <a:endParaRPr lang="en-US" sz="14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88168"/>
          </a:xfrm>
          <a:prstGeom prst="rect">
            <a:avLst/>
          </a:prstGeom>
        </p:spPr>
      </p:pic>
      <p:sp>
        <p:nvSpPr>
          <p:cNvPr id="3" name="Text 0"/>
          <p:cNvSpPr/>
          <p:nvPr/>
        </p:nvSpPr>
        <p:spPr>
          <a:xfrm>
            <a:off x="758309" y="3554492"/>
            <a:ext cx="5896213"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The Cybersecurity Mindset</a:t>
            </a:r>
            <a:endParaRPr lang="en-US" sz="3900" dirty="0"/>
          </a:p>
        </p:txBody>
      </p:sp>
      <p:sp>
        <p:nvSpPr>
          <p:cNvPr id="4" name="Text 1"/>
          <p:cNvSpPr/>
          <p:nvPr/>
        </p:nvSpPr>
        <p:spPr>
          <a:xfrm>
            <a:off x="1042630" y="4675584"/>
            <a:ext cx="12829461"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next time you log in, ask yourself: </a:t>
            </a:r>
            <a:pPr algn="l" indent="0" marL="0">
              <a:lnSpc>
                <a:spcPts val="2350"/>
              </a:lnSpc>
              <a:buNone/>
            </a:pPr>
            <a:r>
              <a:rPr lang="en-US" sz="1450" dirty="0">
                <a:solidFill>
                  <a:srgbClr val="75BAE6"/>
                </a:solidFill>
                <a:latin typeface="Montserrat" pitchFamily="34" charset="0"/>
                <a:ea typeface="Montserrat" pitchFamily="34" charset="-122"/>
                <a:cs typeface="Montserrat" pitchFamily="34" charset="-120"/>
              </a:rPr>
              <a:t>What would happen if this one step failed?</a:t>
            </a:r>
            <a:endParaRPr lang="en-US" sz="1450" dirty="0"/>
          </a:p>
        </p:txBody>
      </p:sp>
      <p:sp>
        <p:nvSpPr>
          <p:cNvPr id="5" name="Shape 2"/>
          <p:cNvSpPr/>
          <p:nvPr/>
        </p:nvSpPr>
        <p:spPr>
          <a:xfrm>
            <a:off x="758309" y="4462343"/>
            <a:ext cx="22860" cy="729734"/>
          </a:xfrm>
          <a:prstGeom prst="rect">
            <a:avLst/>
          </a:prstGeom>
          <a:solidFill>
            <a:srgbClr val="75BAE6"/>
          </a:solidFill>
          <a:ln/>
        </p:spPr>
      </p:sp>
      <p:sp>
        <p:nvSpPr>
          <p:cNvPr id="6" name="Text 3"/>
          <p:cNvSpPr/>
          <p:nvPr/>
        </p:nvSpPr>
        <p:spPr>
          <a:xfrm>
            <a:off x="758309" y="5405318"/>
            <a:ext cx="1311378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That's the mindset that separates casual users from cybersecurity professionals.</a:t>
            </a:r>
            <a:endParaRPr lang="en-US" sz="1450" dirty="0"/>
          </a:p>
        </p:txBody>
      </p:sp>
      <p:sp>
        <p:nvSpPr>
          <p:cNvPr id="7" name="Text 4"/>
          <p:cNvSpPr/>
          <p:nvPr/>
        </p:nvSpPr>
        <p:spPr>
          <a:xfrm>
            <a:off x="758309" y="5921812"/>
            <a:ext cx="13113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Password policies, MFA, and biometrics are more than just technical topics—they're real-world tools for defending organizations against daily cyber threats. Understanding how they work together helps build a solid cybersecurity foundation.</a:t>
            </a:r>
            <a:endParaRPr lang="en-US" sz="1450" dirty="0"/>
          </a:p>
        </p:txBody>
      </p:sp>
      <p:sp>
        <p:nvSpPr>
          <p:cNvPr id="8" name="Text 5"/>
          <p:cNvSpPr/>
          <p:nvPr/>
        </p:nvSpPr>
        <p:spPr>
          <a:xfrm>
            <a:off x="758309" y="6741557"/>
            <a:ext cx="1311378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As threats grow more sophisticated, layered authentication isn't a luxury—it's a necessity.</a:t>
            </a:r>
            <a:endParaRPr lang="en-US" sz="14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58309" y="1711881"/>
            <a:ext cx="498883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Key Takeaways</a:t>
            </a:r>
            <a:endParaRPr lang="en-US" sz="3900" dirty="0"/>
          </a:p>
        </p:txBody>
      </p:sp>
      <p:sp>
        <p:nvSpPr>
          <p:cNvPr id="3" name="Shape 1"/>
          <p:cNvSpPr/>
          <p:nvPr/>
        </p:nvSpPr>
        <p:spPr>
          <a:xfrm>
            <a:off x="758309" y="2714506"/>
            <a:ext cx="426482" cy="426482"/>
          </a:xfrm>
          <a:prstGeom prst="roundRect">
            <a:avLst>
              <a:gd name="adj" fmla="val 66678"/>
            </a:avLst>
          </a:prstGeom>
          <a:solidFill>
            <a:srgbClr val="D4E9F7"/>
          </a:solidFill>
          <a:ln w="7620">
            <a:solidFill>
              <a:srgbClr val="BACFDD"/>
            </a:solidFill>
            <a:prstDash val="solid"/>
          </a:ln>
        </p:spPr>
      </p:sp>
      <p:sp>
        <p:nvSpPr>
          <p:cNvPr id="4" name="Text 2"/>
          <p:cNvSpPr/>
          <p:nvPr/>
        </p:nvSpPr>
        <p:spPr>
          <a:xfrm>
            <a:off x="821888" y="2740700"/>
            <a:ext cx="299323" cy="374094"/>
          </a:xfrm>
          <a:prstGeom prst="rect">
            <a:avLst/>
          </a:prstGeom>
          <a:noFill/>
          <a:ln/>
        </p:spPr>
        <p:txBody>
          <a:bodyPr wrap="none" lIns="0" tIns="0" rIns="0" bIns="0" rtlCol="0" anchor="t"/>
          <a:lstStyle/>
          <a:p>
            <a:pPr algn="ctr" indent="0" marL="0">
              <a:lnSpc>
                <a:spcPts val="2350"/>
              </a:lnSpc>
              <a:buNone/>
            </a:pPr>
            <a:r>
              <a:rPr lang="en-US" sz="2350" b="1" dirty="0">
                <a:solidFill>
                  <a:srgbClr val="384653"/>
                </a:solidFill>
                <a:latin typeface="Barlow Bold" pitchFamily="34" charset="0"/>
                <a:ea typeface="Barlow Bold" pitchFamily="34" charset="-122"/>
                <a:cs typeface="Barlow Bold" pitchFamily="34" charset="-120"/>
              </a:rPr>
              <a:t>1</a:t>
            </a:r>
            <a:endParaRPr lang="en-US" sz="2350" dirty="0"/>
          </a:p>
        </p:txBody>
      </p:sp>
      <p:sp>
        <p:nvSpPr>
          <p:cNvPr id="5" name="Text 3"/>
          <p:cNvSpPr/>
          <p:nvPr/>
        </p:nvSpPr>
        <p:spPr>
          <a:xfrm>
            <a:off x="1374338" y="2779633"/>
            <a:ext cx="5822394" cy="623411"/>
          </a:xfrm>
          <a:prstGeom prst="rect">
            <a:avLst/>
          </a:prstGeom>
          <a:noFill/>
          <a:ln/>
        </p:spPr>
        <p:txBody>
          <a:bodyPr wrap="squar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Password policies are essential but insufficient alone</a:t>
            </a:r>
            <a:endParaRPr lang="en-US" sz="1950" dirty="0"/>
          </a:p>
        </p:txBody>
      </p:sp>
      <p:sp>
        <p:nvSpPr>
          <p:cNvPr id="6" name="Text 4"/>
          <p:cNvSpPr/>
          <p:nvPr/>
        </p:nvSpPr>
        <p:spPr>
          <a:xfrm>
            <a:off x="1374338" y="3516749"/>
            <a:ext cx="5822394"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Strong passwords should be 12-16 characters with mixed character types, but even the strongest passwords can be compromised.</a:t>
            </a:r>
            <a:endParaRPr lang="en-US" sz="1450" dirty="0"/>
          </a:p>
        </p:txBody>
      </p:sp>
      <p:sp>
        <p:nvSpPr>
          <p:cNvPr id="7" name="Shape 5"/>
          <p:cNvSpPr/>
          <p:nvPr/>
        </p:nvSpPr>
        <p:spPr>
          <a:xfrm>
            <a:off x="7433667" y="2714506"/>
            <a:ext cx="426482" cy="426482"/>
          </a:xfrm>
          <a:prstGeom prst="roundRect">
            <a:avLst>
              <a:gd name="adj" fmla="val 66678"/>
            </a:avLst>
          </a:prstGeom>
          <a:solidFill>
            <a:srgbClr val="D4E9F7"/>
          </a:solidFill>
          <a:ln w="7620">
            <a:solidFill>
              <a:srgbClr val="BACFDD"/>
            </a:solidFill>
            <a:prstDash val="solid"/>
          </a:ln>
        </p:spPr>
      </p:sp>
      <p:sp>
        <p:nvSpPr>
          <p:cNvPr id="8" name="Text 6"/>
          <p:cNvSpPr/>
          <p:nvPr/>
        </p:nvSpPr>
        <p:spPr>
          <a:xfrm>
            <a:off x="7497247" y="2740700"/>
            <a:ext cx="299323" cy="374094"/>
          </a:xfrm>
          <a:prstGeom prst="rect">
            <a:avLst/>
          </a:prstGeom>
          <a:noFill/>
          <a:ln/>
        </p:spPr>
        <p:txBody>
          <a:bodyPr wrap="none" lIns="0" tIns="0" rIns="0" bIns="0" rtlCol="0" anchor="t"/>
          <a:lstStyle/>
          <a:p>
            <a:pPr algn="ctr" indent="0" marL="0">
              <a:lnSpc>
                <a:spcPts val="2350"/>
              </a:lnSpc>
              <a:buNone/>
            </a:pPr>
            <a:r>
              <a:rPr lang="en-US" sz="2350" b="1" dirty="0">
                <a:solidFill>
                  <a:srgbClr val="384653"/>
                </a:solidFill>
                <a:latin typeface="Barlow Bold" pitchFamily="34" charset="0"/>
                <a:ea typeface="Barlow Bold" pitchFamily="34" charset="-122"/>
                <a:cs typeface="Barlow Bold" pitchFamily="34" charset="-120"/>
              </a:rPr>
              <a:t>2</a:t>
            </a:r>
            <a:endParaRPr lang="en-US" sz="2350" dirty="0"/>
          </a:p>
        </p:txBody>
      </p:sp>
      <p:sp>
        <p:nvSpPr>
          <p:cNvPr id="9" name="Text 7"/>
          <p:cNvSpPr/>
          <p:nvPr/>
        </p:nvSpPr>
        <p:spPr>
          <a:xfrm>
            <a:off x="8049697" y="2779633"/>
            <a:ext cx="4671774"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MFA provides critical additional protection</a:t>
            </a:r>
            <a:endParaRPr lang="en-US" sz="1950" dirty="0"/>
          </a:p>
        </p:txBody>
      </p:sp>
      <p:sp>
        <p:nvSpPr>
          <p:cNvPr id="10" name="Text 8"/>
          <p:cNvSpPr/>
          <p:nvPr/>
        </p:nvSpPr>
        <p:spPr>
          <a:xfrm>
            <a:off x="8049697" y="3205043"/>
            <a:ext cx="5822394"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Combining factors from different categories (know/have/are) dramatically increases security, as demonstrated by Google's 100% success against bot attacks.</a:t>
            </a:r>
            <a:endParaRPr lang="en-US" sz="1450" dirty="0"/>
          </a:p>
        </p:txBody>
      </p:sp>
      <p:sp>
        <p:nvSpPr>
          <p:cNvPr id="11" name="Shape 9"/>
          <p:cNvSpPr/>
          <p:nvPr/>
        </p:nvSpPr>
        <p:spPr>
          <a:xfrm>
            <a:off x="758309" y="4805601"/>
            <a:ext cx="426482" cy="426482"/>
          </a:xfrm>
          <a:prstGeom prst="roundRect">
            <a:avLst>
              <a:gd name="adj" fmla="val 66678"/>
            </a:avLst>
          </a:prstGeom>
          <a:solidFill>
            <a:srgbClr val="D4E9F7"/>
          </a:solidFill>
          <a:ln w="7620">
            <a:solidFill>
              <a:srgbClr val="BACFDD"/>
            </a:solidFill>
            <a:prstDash val="solid"/>
          </a:ln>
        </p:spPr>
      </p:sp>
      <p:sp>
        <p:nvSpPr>
          <p:cNvPr id="12" name="Text 10"/>
          <p:cNvSpPr/>
          <p:nvPr/>
        </p:nvSpPr>
        <p:spPr>
          <a:xfrm>
            <a:off x="821888" y="4831794"/>
            <a:ext cx="299323" cy="374094"/>
          </a:xfrm>
          <a:prstGeom prst="rect">
            <a:avLst/>
          </a:prstGeom>
          <a:noFill/>
          <a:ln/>
        </p:spPr>
        <p:txBody>
          <a:bodyPr wrap="none" lIns="0" tIns="0" rIns="0" bIns="0" rtlCol="0" anchor="t"/>
          <a:lstStyle/>
          <a:p>
            <a:pPr algn="ctr" indent="0" marL="0">
              <a:lnSpc>
                <a:spcPts val="2350"/>
              </a:lnSpc>
              <a:buNone/>
            </a:pPr>
            <a:r>
              <a:rPr lang="en-US" sz="2350" b="1" dirty="0">
                <a:solidFill>
                  <a:srgbClr val="384653"/>
                </a:solidFill>
                <a:latin typeface="Barlow Bold" pitchFamily="34" charset="0"/>
                <a:ea typeface="Barlow Bold" pitchFamily="34" charset="-122"/>
                <a:cs typeface="Barlow Bold" pitchFamily="34" charset="-120"/>
              </a:rPr>
              <a:t>3</a:t>
            </a:r>
            <a:endParaRPr lang="en-US" sz="2350" dirty="0"/>
          </a:p>
        </p:txBody>
      </p:sp>
      <p:sp>
        <p:nvSpPr>
          <p:cNvPr id="13" name="Text 11"/>
          <p:cNvSpPr/>
          <p:nvPr/>
        </p:nvSpPr>
        <p:spPr>
          <a:xfrm>
            <a:off x="1374338" y="4870728"/>
            <a:ext cx="5822394" cy="623411"/>
          </a:xfrm>
          <a:prstGeom prst="rect">
            <a:avLst/>
          </a:prstGeom>
          <a:noFill/>
          <a:ln/>
        </p:spPr>
        <p:txBody>
          <a:bodyPr wrap="squar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Biometrics offer convenience with unique challenges</a:t>
            </a:r>
            <a:endParaRPr lang="en-US" sz="1950" dirty="0"/>
          </a:p>
        </p:txBody>
      </p:sp>
      <p:sp>
        <p:nvSpPr>
          <p:cNvPr id="14" name="Text 12"/>
          <p:cNvSpPr/>
          <p:nvPr/>
        </p:nvSpPr>
        <p:spPr>
          <a:xfrm>
            <a:off x="1374338" y="5607844"/>
            <a:ext cx="5822394"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While biometrics can't be forgotten, they also can't be changed if compromised, as shown by the Chaos Computer Club case.</a:t>
            </a:r>
            <a:endParaRPr lang="en-US" sz="1450" dirty="0"/>
          </a:p>
        </p:txBody>
      </p:sp>
      <p:sp>
        <p:nvSpPr>
          <p:cNvPr id="15" name="Shape 13"/>
          <p:cNvSpPr/>
          <p:nvPr/>
        </p:nvSpPr>
        <p:spPr>
          <a:xfrm>
            <a:off x="7433667" y="4805601"/>
            <a:ext cx="426482" cy="426482"/>
          </a:xfrm>
          <a:prstGeom prst="roundRect">
            <a:avLst>
              <a:gd name="adj" fmla="val 66678"/>
            </a:avLst>
          </a:prstGeom>
          <a:solidFill>
            <a:srgbClr val="D4E9F7"/>
          </a:solidFill>
          <a:ln w="7620">
            <a:solidFill>
              <a:srgbClr val="BACFDD"/>
            </a:solidFill>
            <a:prstDash val="solid"/>
          </a:ln>
        </p:spPr>
      </p:sp>
      <p:sp>
        <p:nvSpPr>
          <p:cNvPr id="16" name="Text 14"/>
          <p:cNvSpPr/>
          <p:nvPr/>
        </p:nvSpPr>
        <p:spPr>
          <a:xfrm>
            <a:off x="7497247" y="4831794"/>
            <a:ext cx="299323" cy="374094"/>
          </a:xfrm>
          <a:prstGeom prst="rect">
            <a:avLst/>
          </a:prstGeom>
          <a:noFill/>
          <a:ln/>
        </p:spPr>
        <p:txBody>
          <a:bodyPr wrap="none" lIns="0" tIns="0" rIns="0" bIns="0" rtlCol="0" anchor="t"/>
          <a:lstStyle/>
          <a:p>
            <a:pPr algn="ctr" indent="0" marL="0">
              <a:lnSpc>
                <a:spcPts val="2350"/>
              </a:lnSpc>
              <a:buNone/>
            </a:pPr>
            <a:r>
              <a:rPr lang="en-US" sz="2350" b="1" dirty="0">
                <a:solidFill>
                  <a:srgbClr val="384653"/>
                </a:solidFill>
                <a:latin typeface="Barlow Bold" pitchFamily="34" charset="0"/>
                <a:ea typeface="Barlow Bold" pitchFamily="34" charset="-122"/>
                <a:cs typeface="Barlow Bold" pitchFamily="34" charset="-120"/>
              </a:rPr>
              <a:t>4</a:t>
            </a:r>
            <a:endParaRPr lang="en-US" sz="2350" dirty="0"/>
          </a:p>
        </p:txBody>
      </p:sp>
      <p:sp>
        <p:nvSpPr>
          <p:cNvPr id="17" name="Text 15"/>
          <p:cNvSpPr/>
          <p:nvPr/>
        </p:nvSpPr>
        <p:spPr>
          <a:xfrm>
            <a:off x="8049697" y="4870728"/>
            <a:ext cx="4086582"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Defense in depth is the gold standard</a:t>
            </a:r>
            <a:endParaRPr lang="en-US" sz="1950" dirty="0"/>
          </a:p>
        </p:txBody>
      </p:sp>
      <p:sp>
        <p:nvSpPr>
          <p:cNvPr id="18" name="Text 16"/>
          <p:cNvSpPr/>
          <p:nvPr/>
        </p:nvSpPr>
        <p:spPr>
          <a:xfrm>
            <a:off x="8049697" y="5296138"/>
            <a:ext cx="5822394"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Layering multiple authentication methods creates the strongest possible security posture.</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58309" y="2061924"/>
            <a:ext cx="498883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Chapter Agenda</a:t>
            </a:r>
            <a:endParaRPr lang="en-US" sz="3900" dirty="0"/>
          </a:p>
        </p:txBody>
      </p:sp>
      <p:sp>
        <p:nvSpPr>
          <p:cNvPr id="3" name="Shape 1"/>
          <p:cNvSpPr/>
          <p:nvPr/>
        </p:nvSpPr>
        <p:spPr>
          <a:xfrm>
            <a:off x="758309" y="3064550"/>
            <a:ext cx="6462117" cy="1456730"/>
          </a:xfrm>
          <a:prstGeom prst="roundRect">
            <a:avLst>
              <a:gd name="adj" fmla="val 19521"/>
            </a:avLst>
          </a:prstGeom>
          <a:solidFill>
            <a:srgbClr val="FFFFFF"/>
          </a:solidFill>
          <a:ln w="22860">
            <a:solidFill>
              <a:srgbClr val="BACFDD"/>
            </a:solidFill>
            <a:prstDash val="solid"/>
          </a:ln>
        </p:spPr>
      </p:sp>
      <p:sp>
        <p:nvSpPr>
          <p:cNvPr id="4" name="Text 2"/>
          <p:cNvSpPr/>
          <p:nvPr/>
        </p:nvSpPr>
        <p:spPr>
          <a:xfrm>
            <a:off x="970717" y="3276957"/>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Password Policies</a:t>
            </a:r>
            <a:endParaRPr lang="en-US" sz="1950" dirty="0"/>
          </a:p>
        </p:txBody>
      </p:sp>
      <p:sp>
        <p:nvSpPr>
          <p:cNvPr id="5" name="Text 3"/>
          <p:cNvSpPr/>
          <p:nvPr/>
        </p:nvSpPr>
        <p:spPr>
          <a:xfrm>
            <a:off x="970717" y="3702368"/>
            <a:ext cx="603730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Understanding the power and pitfalls of passwords and how to create strong password policies</a:t>
            </a:r>
            <a:endParaRPr lang="en-US" sz="1450" dirty="0"/>
          </a:p>
        </p:txBody>
      </p:sp>
      <p:sp>
        <p:nvSpPr>
          <p:cNvPr id="6" name="Shape 4"/>
          <p:cNvSpPr/>
          <p:nvPr/>
        </p:nvSpPr>
        <p:spPr>
          <a:xfrm>
            <a:off x="7409974" y="3064550"/>
            <a:ext cx="6462117" cy="1456730"/>
          </a:xfrm>
          <a:prstGeom prst="roundRect">
            <a:avLst>
              <a:gd name="adj" fmla="val 19521"/>
            </a:avLst>
          </a:prstGeom>
          <a:solidFill>
            <a:srgbClr val="FFFFFF"/>
          </a:solidFill>
          <a:ln w="22860">
            <a:solidFill>
              <a:srgbClr val="BACFDD"/>
            </a:solidFill>
            <a:prstDash val="solid"/>
          </a:ln>
        </p:spPr>
      </p:sp>
      <p:sp>
        <p:nvSpPr>
          <p:cNvPr id="7" name="Text 5"/>
          <p:cNvSpPr/>
          <p:nvPr/>
        </p:nvSpPr>
        <p:spPr>
          <a:xfrm>
            <a:off x="7622381" y="3276957"/>
            <a:ext cx="3066098"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Multi-Factor Authentication</a:t>
            </a:r>
            <a:endParaRPr lang="en-US" sz="1950" dirty="0"/>
          </a:p>
        </p:txBody>
      </p:sp>
      <p:sp>
        <p:nvSpPr>
          <p:cNvPr id="8" name="Text 6"/>
          <p:cNvSpPr/>
          <p:nvPr/>
        </p:nvSpPr>
        <p:spPr>
          <a:xfrm>
            <a:off x="7622381" y="3702368"/>
            <a:ext cx="603730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Exploring MFA as an essential second layer of protection beyond passwords</a:t>
            </a:r>
            <a:endParaRPr lang="en-US" sz="1450" dirty="0"/>
          </a:p>
        </p:txBody>
      </p:sp>
      <p:sp>
        <p:nvSpPr>
          <p:cNvPr id="9" name="Shape 7"/>
          <p:cNvSpPr/>
          <p:nvPr/>
        </p:nvSpPr>
        <p:spPr>
          <a:xfrm>
            <a:off x="758309" y="4710827"/>
            <a:ext cx="6462117" cy="1456730"/>
          </a:xfrm>
          <a:prstGeom prst="roundRect">
            <a:avLst>
              <a:gd name="adj" fmla="val 19521"/>
            </a:avLst>
          </a:prstGeom>
          <a:solidFill>
            <a:srgbClr val="FFFFFF"/>
          </a:solidFill>
          <a:ln w="22860">
            <a:solidFill>
              <a:srgbClr val="BACFDD"/>
            </a:solidFill>
            <a:prstDash val="solid"/>
          </a:ln>
        </p:spPr>
      </p:sp>
      <p:sp>
        <p:nvSpPr>
          <p:cNvPr id="10" name="Text 8"/>
          <p:cNvSpPr/>
          <p:nvPr/>
        </p:nvSpPr>
        <p:spPr>
          <a:xfrm>
            <a:off x="970717" y="4923234"/>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Biometric Security</a:t>
            </a:r>
            <a:endParaRPr lang="en-US" sz="1950" dirty="0"/>
          </a:p>
        </p:txBody>
      </p:sp>
      <p:sp>
        <p:nvSpPr>
          <p:cNvPr id="11" name="Text 9"/>
          <p:cNvSpPr/>
          <p:nvPr/>
        </p:nvSpPr>
        <p:spPr>
          <a:xfrm>
            <a:off x="970717" y="5348645"/>
            <a:ext cx="603730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Examining how physical characteristics can serve as authentication factors</a:t>
            </a:r>
            <a:endParaRPr lang="en-US" sz="1450" dirty="0"/>
          </a:p>
        </p:txBody>
      </p:sp>
      <p:sp>
        <p:nvSpPr>
          <p:cNvPr id="12" name="Shape 10"/>
          <p:cNvSpPr/>
          <p:nvPr/>
        </p:nvSpPr>
        <p:spPr>
          <a:xfrm>
            <a:off x="7409974" y="4710827"/>
            <a:ext cx="6462117" cy="1456730"/>
          </a:xfrm>
          <a:prstGeom prst="roundRect">
            <a:avLst>
              <a:gd name="adj" fmla="val 19521"/>
            </a:avLst>
          </a:prstGeom>
          <a:solidFill>
            <a:srgbClr val="FFFFFF"/>
          </a:solidFill>
          <a:ln w="22860">
            <a:solidFill>
              <a:srgbClr val="BACFDD"/>
            </a:solidFill>
            <a:prstDash val="solid"/>
          </a:ln>
        </p:spPr>
      </p:sp>
      <p:sp>
        <p:nvSpPr>
          <p:cNvPr id="13" name="Text 11"/>
          <p:cNvSpPr/>
          <p:nvPr/>
        </p:nvSpPr>
        <p:spPr>
          <a:xfrm>
            <a:off x="7622381" y="4923234"/>
            <a:ext cx="2507933"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Combined Approaches</a:t>
            </a:r>
            <a:endParaRPr lang="en-US" sz="1950" dirty="0"/>
          </a:p>
        </p:txBody>
      </p:sp>
      <p:sp>
        <p:nvSpPr>
          <p:cNvPr id="14" name="Text 12"/>
          <p:cNvSpPr/>
          <p:nvPr/>
        </p:nvSpPr>
        <p:spPr>
          <a:xfrm>
            <a:off x="7622381" y="5348645"/>
            <a:ext cx="603730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Implementing defense in depth with layered authentication methods</a:t>
            </a:r>
            <a:endParaRPr lang="en-US" sz="14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820103"/>
            <a:ext cx="498883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Coming Up Next</a:t>
            </a:r>
            <a:endParaRPr lang="en-US" sz="3900" dirty="0"/>
          </a:p>
        </p:txBody>
      </p:sp>
      <p:sp>
        <p:nvSpPr>
          <p:cNvPr id="4" name="Text 1"/>
          <p:cNvSpPr/>
          <p:nvPr/>
        </p:nvSpPr>
        <p:spPr>
          <a:xfrm>
            <a:off x="6244709" y="1727954"/>
            <a:ext cx="76273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 the lab session, we'll look at how organizations simplify and secure access by assigning permissions based on roles rather than individuals, in our discussion of Role-Based Access Control (RBAC).</a:t>
            </a:r>
            <a:endParaRPr lang="en-US" sz="1450" dirty="0"/>
          </a:p>
        </p:txBody>
      </p:sp>
      <p:sp>
        <p:nvSpPr>
          <p:cNvPr id="5" name="Shape 2"/>
          <p:cNvSpPr/>
          <p:nvPr/>
        </p:nvSpPr>
        <p:spPr>
          <a:xfrm>
            <a:off x="6244709" y="2850952"/>
            <a:ext cx="3718917" cy="2487692"/>
          </a:xfrm>
          <a:prstGeom prst="roundRect">
            <a:avLst>
              <a:gd name="adj" fmla="val 11431"/>
            </a:avLst>
          </a:prstGeom>
          <a:solidFill>
            <a:srgbClr val="D4E9F7"/>
          </a:solidFill>
          <a:ln w="7620">
            <a:solidFill>
              <a:srgbClr val="BACFDD"/>
            </a:solidFill>
            <a:prstDash val="solid"/>
          </a:ln>
        </p:spPr>
      </p:sp>
      <p:pic>
        <p:nvPicPr>
          <p:cNvPr id="6" name="Image 1" descr="preencoded.png">    </p:cNvPr>
          <p:cNvPicPr>
            <a:picLocks noChangeAspect="1"/>
          </p:cNvPicPr>
          <p:nvPr/>
        </p:nvPicPr>
        <p:blipFill>
          <a:blip r:embed="rId2"/>
          <a:stretch>
            <a:fillRect/>
          </a:stretch>
        </p:blipFill>
        <p:spPr>
          <a:xfrm>
            <a:off x="6441877" y="3048119"/>
            <a:ext cx="568643" cy="568643"/>
          </a:xfrm>
          <a:prstGeom prst="rect">
            <a:avLst/>
          </a:prstGeom>
        </p:spPr>
      </p:pic>
      <p:pic>
        <p:nvPicPr>
          <p:cNvPr id="7" name="Image 2" descr="preencoded.png">    </p:cNvPr>
          <p:cNvPicPr>
            <a:picLocks noChangeAspect="1"/>
          </p:cNvPicPr>
          <p:nvPr/>
        </p:nvPicPr>
        <p:blipFill>
          <a:blip r:embed="rId3"/>
          <a:stretch>
            <a:fillRect/>
          </a:stretch>
        </p:blipFill>
        <p:spPr>
          <a:xfrm>
            <a:off x="6598206" y="3172539"/>
            <a:ext cx="255865" cy="319802"/>
          </a:xfrm>
          <a:prstGeom prst="rect">
            <a:avLst/>
          </a:prstGeom>
        </p:spPr>
      </p:pic>
      <p:sp>
        <p:nvSpPr>
          <p:cNvPr id="8" name="Text 3"/>
          <p:cNvSpPr/>
          <p:nvPr/>
        </p:nvSpPr>
        <p:spPr>
          <a:xfrm>
            <a:off x="6441877" y="3806309"/>
            <a:ext cx="3000851"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Role-Based Access Control</a:t>
            </a:r>
            <a:endParaRPr lang="en-US" sz="1950" dirty="0"/>
          </a:p>
        </p:txBody>
      </p:sp>
      <p:sp>
        <p:nvSpPr>
          <p:cNvPr id="9" name="Text 4"/>
          <p:cNvSpPr/>
          <p:nvPr/>
        </p:nvSpPr>
        <p:spPr>
          <a:xfrm>
            <a:off x="6441877" y="4231719"/>
            <a:ext cx="33245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Learn how RBAC simplifies permissions management and enhances security</a:t>
            </a:r>
            <a:endParaRPr lang="en-US" sz="1450" dirty="0"/>
          </a:p>
        </p:txBody>
      </p:sp>
      <p:sp>
        <p:nvSpPr>
          <p:cNvPr id="10" name="Shape 5"/>
          <p:cNvSpPr/>
          <p:nvPr/>
        </p:nvSpPr>
        <p:spPr>
          <a:xfrm>
            <a:off x="10153174" y="2850952"/>
            <a:ext cx="3718917" cy="2487692"/>
          </a:xfrm>
          <a:prstGeom prst="roundRect">
            <a:avLst>
              <a:gd name="adj" fmla="val 11431"/>
            </a:avLst>
          </a:prstGeom>
          <a:solidFill>
            <a:srgbClr val="D4E9F7"/>
          </a:solidFill>
          <a:ln w="7620">
            <a:solidFill>
              <a:srgbClr val="BACFDD"/>
            </a:solidFill>
            <a:prstDash val="solid"/>
          </a:ln>
        </p:spPr>
      </p:sp>
      <p:pic>
        <p:nvPicPr>
          <p:cNvPr id="11" name="Image 3" descr="preencoded.png">    </p:cNvPr>
          <p:cNvPicPr>
            <a:picLocks noChangeAspect="1"/>
          </p:cNvPicPr>
          <p:nvPr/>
        </p:nvPicPr>
        <p:blipFill>
          <a:blip r:embed="rId4"/>
          <a:stretch>
            <a:fillRect/>
          </a:stretch>
        </p:blipFill>
        <p:spPr>
          <a:xfrm>
            <a:off x="10350341" y="3048119"/>
            <a:ext cx="568643" cy="568643"/>
          </a:xfrm>
          <a:prstGeom prst="rect">
            <a:avLst/>
          </a:prstGeom>
        </p:spPr>
      </p:pic>
      <p:pic>
        <p:nvPicPr>
          <p:cNvPr id="12" name="Image 4" descr="preencoded.png">    </p:cNvPr>
          <p:cNvPicPr>
            <a:picLocks noChangeAspect="1"/>
          </p:cNvPicPr>
          <p:nvPr/>
        </p:nvPicPr>
        <p:blipFill>
          <a:blip r:embed="rId5"/>
          <a:stretch>
            <a:fillRect/>
          </a:stretch>
        </p:blipFill>
        <p:spPr>
          <a:xfrm>
            <a:off x="10506670" y="3172539"/>
            <a:ext cx="255865" cy="319802"/>
          </a:xfrm>
          <a:prstGeom prst="rect">
            <a:avLst/>
          </a:prstGeom>
        </p:spPr>
      </p:pic>
      <p:sp>
        <p:nvSpPr>
          <p:cNvPr id="13" name="Text 6"/>
          <p:cNvSpPr/>
          <p:nvPr/>
        </p:nvSpPr>
        <p:spPr>
          <a:xfrm>
            <a:off x="10350341" y="3806309"/>
            <a:ext cx="2962632"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Principle of Least Privilege</a:t>
            </a:r>
            <a:endParaRPr lang="en-US" sz="1950" dirty="0"/>
          </a:p>
        </p:txBody>
      </p:sp>
      <p:sp>
        <p:nvSpPr>
          <p:cNvPr id="14" name="Text 7"/>
          <p:cNvSpPr/>
          <p:nvPr/>
        </p:nvSpPr>
        <p:spPr>
          <a:xfrm>
            <a:off x="10350341" y="4231719"/>
            <a:ext cx="33245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Understand how to minimize attack surface through proper access limitations</a:t>
            </a:r>
            <a:endParaRPr lang="en-US" sz="1450" dirty="0"/>
          </a:p>
        </p:txBody>
      </p:sp>
      <p:sp>
        <p:nvSpPr>
          <p:cNvPr id="15" name="Shape 8"/>
          <p:cNvSpPr/>
          <p:nvPr/>
        </p:nvSpPr>
        <p:spPr>
          <a:xfrm>
            <a:off x="6244709" y="5528191"/>
            <a:ext cx="7627382" cy="1881188"/>
          </a:xfrm>
          <a:prstGeom prst="roundRect">
            <a:avLst>
              <a:gd name="adj" fmla="val 15116"/>
            </a:avLst>
          </a:prstGeom>
          <a:solidFill>
            <a:srgbClr val="D4E9F7"/>
          </a:solidFill>
          <a:ln w="7620">
            <a:solidFill>
              <a:srgbClr val="BACFDD"/>
            </a:solidFill>
            <a:prstDash val="solid"/>
          </a:ln>
        </p:spPr>
      </p:sp>
      <p:pic>
        <p:nvPicPr>
          <p:cNvPr id="16" name="Image 5" descr="preencoded.png">    </p:cNvPr>
          <p:cNvPicPr>
            <a:picLocks noChangeAspect="1"/>
          </p:cNvPicPr>
          <p:nvPr/>
        </p:nvPicPr>
        <p:blipFill>
          <a:blip r:embed="rId6"/>
          <a:stretch>
            <a:fillRect/>
          </a:stretch>
        </p:blipFill>
        <p:spPr>
          <a:xfrm>
            <a:off x="6441877" y="5725358"/>
            <a:ext cx="568643" cy="568643"/>
          </a:xfrm>
          <a:prstGeom prst="rect">
            <a:avLst/>
          </a:prstGeom>
        </p:spPr>
      </p:pic>
      <p:pic>
        <p:nvPicPr>
          <p:cNvPr id="17" name="Image 6" descr="preencoded.png">    </p:cNvPr>
          <p:cNvPicPr>
            <a:picLocks noChangeAspect="1"/>
          </p:cNvPicPr>
          <p:nvPr/>
        </p:nvPicPr>
        <p:blipFill>
          <a:blip r:embed="rId7"/>
          <a:stretch>
            <a:fillRect/>
          </a:stretch>
        </p:blipFill>
        <p:spPr>
          <a:xfrm>
            <a:off x="6598206" y="5849779"/>
            <a:ext cx="255865" cy="319802"/>
          </a:xfrm>
          <a:prstGeom prst="rect">
            <a:avLst/>
          </a:prstGeom>
        </p:spPr>
      </p:pic>
      <p:sp>
        <p:nvSpPr>
          <p:cNvPr id="18" name="Text 9"/>
          <p:cNvSpPr/>
          <p:nvPr/>
        </p:nvSpPr>
        <p:spPr>
          <a:xfrm>
            <a:off x="6441877" y="6483548"/>
            <a:ext cx="2863453"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Access Review Processes</a:t>
            </a:r>
            <a:endParaRPr lang="en-US" sz="1950" dirty="0"/>
          </a:p>
        </p:txBody>
      </p:sp>
      <p:sp>
        <p:nvSpPr>
          <p:cNvPr id="19" name="Text 10"/>
          <p:cNvSpPr/>
          <p:nvPr/>
        </p:nvSpPr>
        <p:spPr>
          <a:xfrm>
            <a:off x="6441877" y="6908959"/>
            <a:ext cx="7233047"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Explore best practices for ongoing access management and compliance</a:t>
            </a:r>
            <a:endParaRPr lang="en-US" sz="14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58309" y="954048"/>
            <a:ext cx="7968496"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The Power and Pitfalls of Passwords</a:t>
            </a:r>
            <a:endParaRPr lang="en-US" sz="3900" dirty="0"/>
          </a:p>
        </p:txBody>
      </p:sp>
      <p:sp>
        <p:nvSpPr>
          <p:cNvPr id="3" name="Text 1"/>
          <p:cNvSpPr/>
          <p:nvPr/>
        </p:nvSpPr>
        <p:spPr>
          <a:xfrm>
            <a:off x="758309" y="2032516"/>
            <a:ext cx="6325672"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Passwords are the most common form of authentication, but they are also the most frequently exploited. In many breaches, attackers didn't have to hack anything—they simply logged in with stolen or weak credentials.</a:t>
            </a:r>
            <a:endParaRPr lang="en-US" sz="1450" dirty="0"/>
          </a:p>
        </p:txBody>
      </p:sp>
      <p:sp>
        <p:nvSpPr>
          <p:cNvPr id="4" name="Text 2"/>
          <p:cNvSpPr/>
          <p:nvPr/>
        </p:nvSpPr>
        <p:spPr>
          <a:xfrm>
            <a:off x="758309" y="3416141"/>
            <a:ext cx="632567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When poorly managed, passwords become the </a:t>
            </a:r>
            <a:pPr algn="l" indent="0" marL="0">
              <a:lnSpc>
                <a:spcPts val="2350"/>
              </a:lnSpc>
              <a:buNone/>
            </a:pPr>
            <a:r>
              <a:rPr lang="en-US" sz="1450" dirty="0">
                <a:solidFill>
                  <a:srgbClr val="2589C9"/>
                </a:solidFill>
                <a:latin typeface="Montserrat" pitchFamily="34" charset="0"/>
                <a:ea typeface="Montserrat" pitchFamily="34" charset="-122"/>
                <a:cs typeface="Montserrat" pitchFamily="34" charset="-120"/>
              </a:rPr>
              <a:t>weakest link</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in an organization's security chain, making a strong password policy essential, not just recommended.</a:t>
            </a:r>
            <a:endParaRPr lang="en-US" sz="1450" dirty="0"/>
          </a:p>
        </p:txBody>
      </p:sp>
      <p:pic>
        <p:nvPicPr>
          <p:cNvPr id="5" name="Image 0" descr="preencoded.png">    </p:cNvPr>
          <p:cNvPicPr>
            <a:picLocks noChangeAspect="1"/>
          </p:cNvPicPr>
          <p:nvPr/>
        </p:nvPicPr>
        <p:blipFill>
          <a:blip r:embed="rId1"/>
          <a:stretch>
            <a:fillRect/>
          </a:stretch>
        </p:blipFill>
        <p:spPr>
          <a:xfrm>
            <a:off x="7554039" y="2075140"/>
            <a:ext cx="6325672" cy="4513302"/>
          </a:xfrm>
          <a:prstGeom prst="rect">
            <a:avLst/>
          </a:prstGeom>
        </p:spPr>
      </p:pic>
      <p:sp>
        <p:nvSpPr>
          <p:cNvPr id="6" name="Text 3"/>
          <p:cNvSpPr/>
          <p:nvPr/>
        </p:nvSpPr>
        <p:spPr>
          <a:xfrm>
            <a:off x="7554039" y="6801683"/>
            <a:ext cx="6325672" cy="303252"/>
          </a:xfrm>
          <a:prstGeom prst="rect">
            <a:avLst/>
          </a:prstGeom>
          <a:noFill/>
          <a:ln/>
        </p:spPr>
        <p:txBody>
          <a:bodyPr wrap="none" lIns="0" tIns="0" rIns="0" bIns="0" rtlCol="0" anchor="t"/>
          <a:lstStyle/>
          <a:p>
            <a:pPr algn="ctr"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Figure 3.1: Weak vs. strong passwords</a:t>
            </a:r>
            <a:endParaRPr lang="en-US" sz="14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1346478"/>
            <a:ext cx="7523559"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Creating a Strong Password Policy</a:t>
            </a:r>
            <a:endParaRPr lang="en-US" sz="3900" dirty="0"/>
          </a:p>
        </p:txBody>
      </p:sp>
      <p:sp>
        <p:nvSpPr>
          <p:cNvPr id="4" name="Shape 1"/>
          <p:cNvSpPr/>
          <p:nvPr/>
        </p:nvSpPr>
        <p:spPr>
          <a:xfrm>
            <a:off x="758309" y="2254329"/>
            <a:ext cx="7627382" cy="2176939"/>
          </a:xfrm>
          <a:prstGeom prst="roundRect">
            <a:avLst>
              <a:gd name="adj" fmla="val 13063"/>
            </a:avLst>
          </a:prstGeom>
          <a:solidFill>
            <a:srgbClr val="FFFFFF"/>
          </a:solidFill>
          <a:ln w="22860">
            <a:solidFill>
              <a:srgbClr val="BACFDD"/>
            </a:solidFill>
            <a:prstDash val="solid"/>
          </a:ln>
        </p:spPr>
      </p:sp>
      <p:pic>
        <p:nvPicPr>
          <p:cNvPr id="5" name="Image 1" descr="preencoded.png">    </p:cNvPr>
          <p:cNvPicPr>
            <a:picLocks noChangeAspect="1"/>
          </p:cNvPicPr>
          <p:nvPr/>
        </p:nvPicPr>
        <p:blipFill>
          <a:blip r:embed="rId2"/>
          <a:stretch>
            <a:fillRect/>
          </a:stretch>
        </p:blipFill>
        <p:spPr>
          <a:xfrm>
            <a:off x="758309" y="2254329"/>
            <a:ext cx="91440" cy="2176939"/>
          </a:xfrm>
          <a:prstGeom prst="rect">
            <a:avLst/>
          </a:prstGeom>
        </p:spPr>
      </p:pic>
      <p:sp>
        <p:nvSpPr>
          <p:cNvPr id="6" name="Text 2"/>
          <p:cNvSpPr/>
          <p:nvPr/>
        </p:nvSpPr>
        <p:spPr>
          <a:xfrm>
            <a:off x="1062157" y="2466737"/>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Password Complexity</a:t>
            </a:r>
            <a:endParaRPr lang="en-US" sz="1950" dirty="0"/>
          </a:p>
        </p:txBody>
      </p:sp>
      <p:sp>
        <p:nvSpPr>
          <p:cNvPr id="7" name="Text 3"/>
          <p:cNvSpPr/>
          <p:nvPr/>
        </p:nvSpPr>
        <p:spPr>
          <a:xfrm>
            <a:off x="1062157" y="2892147"/>
            <a:ext cx="7111127"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Passwords should be 12-16 characters long and combine uppercase letters, lowercase letters, numbers, and symbols.</a:t>
            </a:r>
            <a:endParaRPr lang="en-US" sz="1450" dirty="0"/>
          </a:p>
        </p:txBody>
      </p:sp>
      <p:sp>
        <p:nvSpPr>
          <p:cNvPr id="8" name="Text 4"/>
          <p:cNvSpPr/>
          <p:nvPr/>
        </p:nvSpPr>
        <p:spPr>
          <a:xfrm>
            <a:off x="1062157" y="3612356"/>
            <a:ext cx="7111127"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Users should avoid predictable sequences, dictionary words, or personal information.</a:t>
            </a:r>
            <a:endParaRPr lang="en-US" sz="1450" dirty="0"/>
          </a:p>
        </p:txBody>
      </p:sp>
      <p:sp>
        <p:nvSpPr>
          <p:cNvPr id="9" name="Shape 5"/>
          <p:cNvSpPr/>
          <p:nvPr/>
        </p:nvSpPr>
        <p:spPr>
          <a:xfrm>
            <a:off x="758309" y="4620816"/>
            <a:ext cx="7627382" cy="2262188"/>
          </a:xfrm>
          <a:prstGeom prst="roundRect">
            <a:avLst>
              <a:gd name="adj" fmla="val 12571"/>
            </a:avLst>
          </a:prstGeom>
          <a:solidFill>
            <a:srgbClr val="FFFFFF"/>
          </a:solidFill>
          <a:ln w="22860">
            <a:solidFill>
              <a:srgbClr val="BACFDD"/>
            </a:solidFill>
            <a:prstDash val="solid"/>
          </a:ln>
        </p:spPr>
      </p:sp>
      <p:pic>
        <p:nvPicPr>
          <p:cNvPr id="10" name="Image 2" descr="preencoded.png">    </p:cNvPr>
          <p:cNvPicPr>
            <a:picLocks noChangeAspect="1"/>
          </p:cNvPicPr>
          <p:nvPr/>
        </p:nvPicPr>
        <p:blipFill>
          <a:blip r:embed="rId3"/>
          <a:stretch>
            <a:fillRect/>
          </a:stretch>
        </p:blipFill>
        <p:spPr>
          <a:xfrm>
            <a:off x="758309" y="4620816"/>
            <a:ext cx="91440" cy="2262188"/>
          </a:xfrm>
          <a:prstGeom prst="rect">
            <a:avLst/>
          </a:prstGeom>
        </p:spPr>
      </p:pic>
      <p:sp>
        <p:nvSpPr>
          <p:cNvPr id="11" name="Text 6"/>
          <p:cNvSpPr/>
          <p:nvPr/>
        </p:nvSpPr>
        <p:spPr>
          <a:xfrm>
            <a:off x="1062157" y="4833223"/>
            <a:ext cx="2670691"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Password Hygiene Rules</a:t>
            </a:r>
            <a:endParaRPr lang="en-US" sz="1950" dirty="0"/>
          </a:p>
        </p:txBody>
      </p:sp>
      <p:sp>
        <p:nvSpPr>
          <p:cNvPr id="12" name="Text 7"/>
          <p:cNvSpPr/>
          <p:nvPr/>
        </p:nvSpPr>
        <p:spPr>
          <a:xfrm>
            <a:off x="1062157" y="5258633"/>
            <a:ext cx="7111127"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Enforce regular password changes (e.g., every 90 days)</a:t>
            </a:r>
            <a:endParaRPr lang="en-US" sz="1450" dirty="0"/>
          </a:p>
        </p:txBody>
      </p:sp>
      <p:sp>
        <p:nvSpPr>
          <p:cNvPr id="13" name="Text 8"/>
          <p:cNvSpPr/>
          <p:nvPr/>
        </p:nvSpPr>
        <p:spPr>
          <a:xfrm>
            <a:off x="1062157" y="5628203"/>
            <a:ext cx="7111127"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Lock accounts after repeated failed login attempts</a:t>
            </a:r>
            <a:endParaRPr lang="en-US" sz="1450" dirty="0"/>
          </a:p>
        </p:txBody>
      </p:sp>
      <p:sp>
        <p:nvSpPr>
          <p:cNvPr id="14" name="Text 9"/>
          <p:cNvSpPr/>
          <p:nvPr/>
        </p:nvSpPr>
        <p:spPr>
          <a:xfrm>
            <a:off x="1062157" y="5997773"/>
            <a:ext cx="7111127"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Prevent password reuse</a:t>
            </a:r>
            <a:endParaRPr lang="en-US" sz="1450" dirty="0"/>
          </a:p>
        </p:txBody>
      </p:sp>
      <p:sp>
        <p:nvSpPr>
          <p:cNvPr id="15" name="Text 10"/>
          <p:cNvSpPr/>
          <p:nvPr/>
        </p:nvSpPr>
        <p:spPr>
          <a:xfrm>
            <a:off x="1062157" y="6367343"/>
            <a:ext cx="7111127"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Encourage the use of password managers</a:t>
            </a:r>
            <a:endParaRPr lang="en-US" sz="14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2324576"/>
            <a:ext cx="7467124"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Case Study: The Dropbox Incident</a:t>
            </a:r>
            <a:endParaRPr lang="en-US" sz="3900" dirty="0"/>
          </a:p>
        </p:txBody>
      </p:sp>
      <p:sp>
        <p:nvSpPr>
          <p:cNvPr id="4" name="Text 1"/>
          <p:cNvSpPr/>
          <p:nvPr/>
        </p:nvSpPr>
        <p:spPr>
          <a:xfrm>
            <a:off x="6529030" y="3445669"/>
            <a:ext cx="7343061"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 2012, Dropbox suffered a breach that exposed over </a:t>
            </a:r>
            <a:pPr algn="l" indent="0" marL="0">
              <a:lnSpc>
                <a:spcPts val="2350"/>
              </a:lnSpc>
              <a:buNone/>
            </a:pPr>
            <a:r>
              <a:rPr lang="en-US" sz="1450" dirty="0">
                <a:solidFill>
                  <a:srgbClr val="75BAE6"/>
                </a:solidFill>
                <a:latin typeface="Montserrat" pitchFamily="34" charset="0"/>
                <a:ea typeface="Montserrat" pitchFamily="34" charset="-122"/>
                <a:cs typeface="Montserrat" pitchFamily="34" charset="-120"/>
              </a:rPr>
              <a:t>68 million accounts</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t>
            </a:r>
            <a:endParaRPr lang="en-US" sz="1450" dirty="0"/>
          </a:p>
        </p:txBody>
      </p:sp>
      <p:sp>
        <p:nvSpPr>
          <p:cNvPr id="5" name="Shape 2"/>
          <p:cNvSpPr/>
          <p:nvPr/>
        </p:nvSpPr>
        <p:spPr>
          <a:xfrm>
            <a:off x="6244709" y="3232428"/>
            <a:ext cx="22860" cy="729734"/>
          </a:xfrm>
          <a:prstGeom prst="rect">
            <a:avLst/>
          </a:prstGeom>
          <a:solidFill>
            <a:srgbClr val="75BAE6"/>
          </a:solidFill>
          <a:ln/>
        </p:spPr>
      </p:sp>
      <p:sp>
        <p:nvSpPr>
          <p:cNvPr id="6" name="Text 3"/>
          <p:cNvSpPr/>
          <p:nvPr/>
        </p:nvSpPr>
        <p:spPr>
          <a:xfrm>
            <a:off x="6244709" y="4175403"/>
            <a:ext cx="76273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root cause? </a:t>
            </a:r>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Password reuse</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An employee reused their corporate password on another site that got hacked. Once attackers obtained those credentials, they used them to log in to Dropbox systems.</a:t>
            </a:r>
            <a:endParaRPr lang="en-US" sz="1450" dirty="0"/>
          </a:p>
        </p:txBody>
      </p:sp>
      <p:sp>
        <p:nvSpPr>
          <p:cNvPr id="7" name="Text 4"/>
          <p:cNvSpPr/>
          <p:nvPr/>
        </p:nvSpPr>
        <p:spPr>
          <a:xfrm>
            <a:off x="6244709" y="5298400"/>
            <a:ext cx="76273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This breach highlighted the danger of relying solely on passwords and the critical need for multi-layered authentication.</a:t>
            </a:r>
            <a:endParaRPr lang="en-US" sz="14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58309" y="1499949"/>
            <a:ext cx="7513082"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Multi-Factor Authentication (MFA)</a:t>
            </a:r>
            <a:endParaRPr lang="en-US" sz="3900" dirty="0"/>
          </a:p>
        </p:txBody>
      </p:sp>
      <p:sp>
        <p:nvSpPr>
          <p:cNvPr id="3" name="Text 1"/>
          <p:cNvSpPr/>
          <p:nvPr/>
        </p:nvSpPr>
        <p:spPr>
          <a:xfrm>
            <a:off x="758309" y="2578418"/>
            <a:ext cx="6325672"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Multi-Factor Authentication (MFA) adds an extra layer of protection beyond just a username and password. Even if an attacker steals a user's password, they still can't gain access without the second factor.</a:t>
            </a:r>
            <a:endParaRPr lang="en-US" sz="1450" dirty="0"/>
          </a:p>
        </p:txBody>
      </p:sp>
      <p:sp>
        <p:nvSpPr>
          <p:cNvPr id="4" name="Text 2"/>
          <p:cNvSpPr/>
          <p:nvPr/>
        </p:nvSpPr>
        <p:spPr>
          <a:xfrm>
            <a:off x="758309" y="3962043"/>
            <a:ext cx="632567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MFA works by combining two or more authentication factors from different categories.</a:t>
            </a:r>
            <a:endParaRPr lang="en-US" sz="1450" dirty="0"/>
          </a:p>
        </p:txBody>
      </p:sp>
      <p:pic>
        <p:nvPicPr>
          <p:cNvPr id="5" name="Image 0" descr="preencoded.png">    </p:cNvPr>
          <p:cNvPicPr>
            <a:picLocks noChangeAspect="1"/>
          </p:cNvPicPr>
          <p:nvPr/>
        </p:nvPicPr>
        <p:blipFill>
          <a:blip r:embed="rId1"/>
          <a:stretch>
            <a:fillRect/>
          </a:stretch>
        </p:blipFill>
        <p:spPr>
          <a:xfrm>
            <a:off x="7554039" y="2621042"/>
            <a:ext cx="5227320" cy="3421380"/>
          </a:xfrm>
          <a:prstGeom prst="rect">
            <a:avLst/>
          </a:prstGeom>
        </p:spPr>
      </p:pic>
      <p:sp>
        <p:nvSpPr>
          <p:cNvPr id="6" name="Text 3"/>
          <p:cNvSpPr/>
          <p:nvPr/>
        </p:nvSpPr>
        <p:spPr>
          <a:xfrm>
            <a:off x="7554039" y="6255663"/>
            <a:ext cx="6325672" cy="303252"/>
          </a:xfrm>
          <a:prstGeom prst="rect">
            <a:avLst/>
          </a:prstGeom>
          <a:noFill/>
          <a:ln/>
        </p:spPr>
        <p:txBody>
          <a:bodyPr wrap="none" lIns="0" tIns="0" rIns="0" bIns="0" rtlCol="0" anchor="t"/>
          <a:lstStyle/>
          <a:p>
            <a:pPr algn="ctr"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Figure 3.2: How MFA works</a:t>
            </a:r>
            <a:endParaRPr lang="en-US" sz="14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58309" y="2180630"/>
            <a:ext cx="7439739"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The Three Authentication Factors</a:t>
            </a:r>
            <a:endParaRPr lang="en-US" sz="3900" dirty="0"/>
          </a:p>
        </p:txBody>
      </p:sp>
      <p:pic>
        <p:nvPicPr>
          <p:cNvPr id="3" name="Image 0" descr="preencoded.png">    </p:cNvPr>
          <p:cNvPicPr>
            <a:picLocks noChangeAspect="1"/>
          </p:cNvPicPr>
          <p:nvPr/>
        </p:nvPicPr>
        <p:blipFill>
          <a:blip r:embed="rId1"/>
          <a:stretch>
            <a:fillRect/>
          </a:stretch>
        </p:blipFill>
        <p:spPr>
          <a:xfrm>
            <a:off x="758309" y="3183255"/>
            <a:ext cx="473869" cy="473869"/>
          </a:xfrm>
          <a:prstGeom prst="rect">
            <a:avLst/>
          </a:prstGeom>
        </p:spPr>
      </p:pic>
      <p:sp>
        <p:nvSpPr>
          <p:cNvPr id="4" name="Text 1"/>
          <p:cNvSpPr/>
          <p:nvPr/>
        </p:nvSpPr>
        <p:spPr>
          <a:xfrm>
            <a:off x="758309" y="389405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Something You Know</a:t>
            </a:r>
            <a:endParaRPr lang="en-US" sz="1950" dirty="0"/>
          </a:p>
        </p:txBody>
      </p:sp>
      <p:sp>
        <p:nvSpPr>
          <p:cNvPr id="5" name="Text 2"/>
          <p:cNvSpPr/>
          <p:nvPr/>
        </p:nvSpPr>
        <p:spPr>
          <a:xfrm>
            <a:off x="758309" y="4319468"/>
            <a:ext cx="4213265"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Information only the user should know, such as a password, PIN, or the answer to a security question.</a:t>
            </a:r>
            <a:endParaRPr lang="en-US" sz="1450" dirty="0"/>
          </a:p>
        </p:txBody>
      </p:sp>
      <p:pic>
        <p:nvPicPr>
          <p:cNvPr id="6" name="Image 1" descr="preencoded.png">    </p:cNvPr>
          <p:cNvPicPr>
            <a:picLocks noChangeAspect="1"/>
          </p:cNvPicPr>
          <p:nvPr/>
        </p:nvPicPr>
        <p:blipFill>
          <a:blip r:embed="rId2"/>
          <a:stretch>
            <a:fillRect/>
          </a:stretch>
        </p:blipFill>
        <p:spPr>
          <a:xfrm>
            <a:off x="5208508" y="3183255"/>
            <a:ext cx="473869" cy="473869"/>
          </a:xfrm>
          <a:prstGeom prst="rect">
            <a:avLst/>
          </a:prstGeom>
        </p:spPr>
      </p:pic>
      <p:sp>
        <p:nvSpPr>
          <p:cNvPr id="7" name="Text 3"/>
          <p:cNvSpPr/>
          <p:nvPr/>
        </p:nvSpPr>
        <p:spPr>
          <a:xfrm>
            <a:off x="5208508" y="389405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Something You Have</a:t>
            </a:r>
            <a:endParaRPr lang="en-US" sz="1950" dirty="0"/>
          </a:p>
        </p:txBody>
      </p:sp>
      <p:sp>
        <p:nvSpPr>
          <p:cNvPr id="8" name="Text 4"/>
          <p:cNvSpPr/>
          <p:nvPr/>
        </p:nvSpPr>
        <p:spPr>
          <a:xfrm>
            <a:off x="5208508" y="4319468"/>
            <a:ext cx="4213265"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 physical item the user possesses, such as a smartphone, security token, smartcard, or USB key.</a:t>
            </a:r>
            <a:endParaRPr lang="en-US" sz="1450" dirty="0"/>
          </a:p>
        </p:txBody>
      </p:sp>
      <p:pic>
        <p:nvPicPr>
          <p:cNvPr id="9" name="Image 2" descr="preencoded.png">    </p:cNvPr>
          <p:cNvPicPr>
            <a:picLocks noChangeAspect="1"/>
          </p:cNvPicPr>
          <p:nvPr/>
        </p:nvPicPr>
        <p:blipFill>
          <a:blip r:embed="rId3"/>
          <a:stretch>
            <a:fillRect/>
          </a:stretch>
        </p:blipFill>
        <p:spPr>
          <a:xfrm>
            <a:off x="9658707" y="3183255"/>
            <a:ext cx="473869" cy="473869"/>
          </a:xfrm>
          <a:prstGeom prst="rect">
            <a:avLst/>
          </a:prstGeom>
        </p:spPr>
      </p:pic>
      <p:sp>
        <p:nvSpPr>
          <p:cNvPr id="10" name="Text 5"/>
          <p:cNvSpPr/>
          <p:nvPr/>
        </p:nvSpPr>
        <p:spPr>
          <a:xfrm>
            <a:off x="9658707" y="389405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Something You Are</a:t>
            </a:r>
            <a:endParaRPr lang="en-US" sz="1950" dirty="0"/>
          </a:p>
        </p:txBody>
      </p:sp>
      <p:sp>
        <p:nvSpPr>
          <p:cNvPr id="11" name="Text 6"/>
          <p:cNvSpPr/>
          <p:nvPr/>
        </p:nvSpPr>
        <p:spPr>
          <a:xfrm>
            <a:off x="9658707" y="4319468"/>
            <a:ext cx="4213384"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Biometric data unique to the user, like a fingerprint, facial recognition, retina scan, or voice pattern.</a:t>
            </a:r>
            <a:endParaRPr lang="en-US" sz="1450" dirty="0"/>
          </a:p>
        </p:txBody>
      </p:sp>
      <p:sp>
        <p:nvSpPr>
          <p:cNvPr id="12" name="Text 7"/>
          <p:cNvSpPr/>
          <p:nvPr/>
        </p:nvSpPr>
        <p:spPr>
          <a:xfrm>
            <a:off x="758309" y="5442466"/>
            <a:ext cx="13113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Common MFA implementations include receiving a code on your phone after entering your password or using an authenticator app like Google Authenticator or Microsoft Authenticator.</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1489710"/>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Real-World Example: Google's Mandatory MFA</a:t>
            </a:r>
            <a:endParaRPr lang="en-US" sz="3900" dirty="0"/>
          </a:p>
        </p:txBody>
      </p:sp>
      <p:sp>
        <p:nvSpPr>
          <p:cNvPr id="4" name="Shape 1"/>
          <p:cNvSpPr/>
          <p:nvPr/>
        </p:nvSpPr>
        <p:spPr>
          <a:xfrm>
            <a:off x="6244709" y="3021092"/>
            <a:ext cx="7627382" cy="1108829"/>
          </a:xfrm>
          <a:prstGeom prst="roundRect">
            <a:avLst>
              <a:gd name="adj" fmla="val 25646"/>
            </a:avLst>
          </a:prstGeom>
          <a:solidFill>
            <a:srgbClr val="B6FCB8"/>
          </a:solidFill>
          <a:ln/>
        </p:spPr>
      </p:sp>
      <p:pic>
        <p:nvPicPr>
          <p:cNvPr id="5" name="Image 1" descr="preencoded.png">    </p:cNvPr>
          <p:cNvPicPr>
            <a:picLocks noChangeAspect="1"/>
          </p:cNvPicPr>
          <p:nvPr/>
        </p:nvPicPr>
        <p:blipFill>
          <a:blip r:embed="rId2"/>
          <a:stretch>
            <a:fillRect/>
          </a:stretch>
        </p:blipFill>
        <p:spPr>
          <a:xfrm>
            <a:off x="6434257" y="3305532"/>
            <a:ext cx="236934" cy="189548"/>
          </a:xfrm>
          <a:prstGeom prst="rect">
            <a:avLst/>
          </a:prstGeom>
        </p:spPr>
      </p:pic>
      <p:sp>
        <p:nvSpPr>
          <p:cNvPr id="6" name="Text 2"/>
          <p:cNvSpPr/>
          <p:nvPr/>
        </p:nvSpPr>
        <p:spPr>
          <a:xfrm>
            <a:off x="6860738" y="3258026"/>
            <a:ext cx="6821805" cy="606504"/>
          </a:xfrm>
          <a:prstGeom prst="rect">
            <a:avLst/>
          </a:prstGeom>
          <a:noFill/>
          <a:ln/>
        </p:spPr>
        <p:txBody>
          <a:bodyPr wrap="square" lIns="0" tIns="0" rIns="0" bIns="0" rtlCol="0" anchor="t"/>
          <a:lstStyle/>
          <a:p>
            <a:pPr algn="l" indent="0" marL="0">
              <a:lnSpc>
                <a:spcPts val="2350"/>
              </a:lnSpc>
              <a:buNone/>
            </a:pPr>
            <a:r>
              <a:rPr lang="en-US" sz="1450" dirty="0">
                <a:solidFill>
                  <a:srgbClr val="000000"/>
                </a:solidFill>
                <a:latin typeface="Montserrat" pitchFamily="34" charset="0"/>
                <a:ea typeface="Montserrat" pitchFamily="34" charset="-122"/>
                <a:cs typeface="Montserrat" pitchFamily="34" charset="-120"/>
              </a:rPr>
              <a:t>Google reported in 2021 that enabling MFA via security keys blocked </a:t>
            </a:r>
            <a:pPr algn="l" indent="0" marL="0">
              <a:lnSpc>
                <a:spcPts val="2350"/>
              </a:lnSpc>
              <a:buNone/>
            </a:pPr>
            <a:r>
              <a:rPr lang="en-US" sz="1450" b="1" dirty="0">
                <a:solidFill>
                  <a:srgbClr val="000000"/>
                </a:solidFill>
                <a:latin typeface="Montserrat" pitchFamily="34" charset="0"/>
                <a:ea typeface="Montserrat" pitchFamily="34" charset="-122"/>
                <a:cs typeface="Montserrat" pitchFamily="34" charset="-120"/>
              </a:rPr>
              <a:t>100% of automated bot attacks</a:t>
            </a:r>
            <a:pPr algn="l" indent="0" marL="0">
              <a:lnSpc>
                <a:spcPts val="2350"/>
              </a:lnSpc>
              <a:buNone/>
            </a:pPr>
            <a:r>
              <a:rPr lang="en-US" sz="1450" dirty="0">
                <a:solidFill>
                  <a:srgbClr val="000000"/>
                </a:solidFill>
                <a:latin typeface="Montserrat" pitchFamily="34" charset="0"/>
                <a:ea typeface="Montserrat" pitchFamily="34" charset="-122"/>
                <a:cs typeface="Montserrat" pitchFamily="34" charset="-120"/>
              </a:rPr>
              <a:t> and </a:t>
            </a:r>
            <a:pPr algn="l" indent="0" marL="0">
              <a:lnSpc>
                <a:spcPts val="2350"/>
              </a:lnSpc>
              <a:buNone/>
            </a:pPr>
            <a:r>
              <a:rPr lang="en-US" sz="1450" b="1" dirty="0">
                <a:solidFill>
                  <a:srgbClr val="000000"/>
                </a:solidFill>
                <a:latin typeface="Montserrat" pitchFamily="34" charset="0"/>
                <a:ea typeface="Montserrat" pitchFamily="34" charset="-122"/>
                <a:cs typeface="Montserrat" pitchFamily="34" charset="-120"/>
              </a:rPr>
              <a:t>96% of phishing attempts</a:t>
            </a:r>
            <a:pPr algn="l" indent="0" marL="0">
              <a:lnSpc>
                <a:spcPts val="2350"/>
              </a:lnSpc>
              <a:buNone/>
            </a:pPr>
            <a:r>
              <a:rPr lang="en-US" sz="1450" dirty="0">
                <a:solidFill>
                  <a:srgbClr val="000000"/>
                </a:solidFill>
                <a:latin typeface="Montserrat" pitchFamily="34" charset="0"/>
                <a:ea typeface="Montserrat" pitchFamily="34" charset="-122"/>
                <a:cs typeface="Montserrat" pitchFamily="34" charset="-120"/>
              </a:rPr>
              <a:t>.</a:t>
            </a:r>
            <a:endParaRPr lang="en-US" sz="1450" dirty="0"/>
          </a:p>
        </p:txBody>
      </p:sp>
      <p:sp>
        <p:nvSpPr>
          <p:cNvPr id="7" name="Text 3"/>
          <p:cNvSpPr/>
          <p:nvPr/>
        </p:nvSpPr>
        <p:spPr>
          <a:xfrm>
            <a:off x="6244709" y="4343162"/>
            <a:ext cx="76273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As a result, Google made MFA mandatory for over 150 million users. The result was a dramatic drop in account hijackings.</a:t>
            </a:r>
            <a:endParaRPr lang="en-US" sz="1450" dirty="0"/>
          </a:p>
        </p:txBody>
      </p:sp>
      <p:sp>
        <p:nvSpPr>
          <p:cNvPr id="8" name="Text 4"/>
          <p:cNvSpPr/>
          <p:nvPr/>
        </p:nvSpPr>
        <p:spPr>
          <a:xfrm>
            <a:off x="6244709" y="523398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Why MFA Matters:</a:t>
            </a:r>
            <a:endParaRPr lang="en-US" sz="1950" dirty="0"/>
          </a:p>
        </p:txBody>
      </p:sp>
      <p:sp>
        <p:nvSpPr>
          <p:cNvPr id="9" name="Text 5"/>
          <p:cNvSpPr/>
          <p:nvPr/>
        </p:nvSpPr>
        <p:spPr>
          <a:xfrm>
            <a:off x="6244709" y="5830014"/>
            <a:ext cx="76273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MFA is particularly effective against phishing, password spraying, and credential stuffing attacks. It's a </a:t>
            </a:r>
            <a:pPr algn="l" indent="0" marL="0">
              <a:lnSpc>
                <a:spcPts val="2350"/>
              </a:lnSpc>
              <a:buNone/>
            </a:pPr>
            <a:r>
              <a:rPr lang="en-US" sz="1450" dirty="0">
                <a:solidFill>
                  <a:srgbClr val="75BAE6"/>
                </a:solidFill>
                <a:latin typeface="Montserrat" pitchFamily="34" charset="0"/>
                <a:ea typeface="Montserrat" pitchFamily="34" charset="-122"/>
                <a:cs typeface="Montserrat" pitchFamily="34" charset="-120"/>
              </a:rPr>
              <a:t>low-cost, high-impact defense</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that every organization—regardless of size—should adopt.</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00313" y="412671"/>
            <a:ext cx="6464618" cy="493633"/>
          </a:xfrm>
          <a:prstGeom prst="rect">
            <a:avLst/>
          </a:prstGeom>
          <a:noFill/>
          <a:ln/>
        </p:spPr>
        <p:txBody>
          <a:bodyPr wrap="none" lIns="0" tIns="0" rIns="0" bIns="0" rtlCol="0" anchor="t"/>
          <a:lstStyle/>
          <a:p>
            <a:pPr algn="l" indent="0" marL="0">
              <a:lnSpc>
                <a:spcPts val="3850"/>
              </a:lnSpc>
              <a:buNone/>
            </a:pPr>
            <a:r>
              <a:rPr lang="en-US" sz="3100" b="1" dirty="0">
                <a:solidFill>
                  <a:srgbClr val="2E3C4E"/>
                </a:solidFill>
                <a:latin typeface="Barlow Bold" pitchFamily="34" charset="0"/>
                <a:ea typeface="Barlow Bold" pitchFamily="34" charset="-122"/>
                <a:cs typeface="Barlow Bold" pitchFamily="34" charset="-120"/>
              </a:rPr>
              <a:t>Biometrics: Your Body as a Password</a:t>
            </a:r>
            <a:endParaRPr lang="en-US" sz="3100" dirty="0"/>
          </a:p>
        </p:txBody>
      </p:sp>
      <p:sp>
        <p:nvSpPr>
          <p:cNvPr id="3" name="Text 1"/>
          <p:cNvSpPr/>
          <p:nvPr/>
        </p:nvSpPr>
        <p:spPr>
          <a:xfrm>
            <a:off x="600313" y="1206460"/>
            <a:ext cx="13429774" cy="480298"/>
          </a:xfrm>
          <a:prstGeom prst="rect">
            <a:avLst/>
          </a:prstGeom>
          <a:noFill/>
          <a:ln/>
        </p:spPr>
        <p:txBody>
          <a:bodyPr wrap="square" lIns="0" tIns="0" rIns="0" bIns="0" rtlCol="0" anchor="t"/>
          <a:lstStyle/>
          <a:p>
            <a:pPr algn="l" indent="0" marL="0">
              <a:lnSpc>
                <a:spcPts val="1850"/>
              </a:lnSpc>
              <a:buNone/>
            </a:pPr>
            <a:r>
              <a:rPr lang="en-US" sz="1150" dirty="0">
                <a:solidFill>
                  <a:srgbClr val="384653"/>
                </a:solidFill>
                <a:latin typeface="Montserrat" pitchFamily="34" charset="0"/>
                <a:ea typeface="Montserrat" pitchFamily="34" charset="-122"/>
                <a:cs typeface="Montserrat" pitchFamily="34" charset="-120"/>
              </a:rPr>
              <a:t>Biometric authentication uses unique physical or behavioral characteristics to verify identity. Unlike passwords, biometrics can't be forgotten. And unlike MFA devices, they can't be lost or left behind.</a:t>
            </a:r>
            <a:endParaRPr lang="en-US" sz="1150" dirty="0"/>
          </a:p>
        </p:txBody>
      </p:sp>
      <p:sp>
        <p:nvSpPr>
          <p:cNvPr id="4" name="Text 2"/>
          <p:cNvSpPr/>
          <p:nvPr/>
        </p:nvSpPr>
        <p:spPr>
          <a:xfrm>
            <a:off x="600313" y="2005608"/>
            <a:ext cx="2536746" cy="246817"/>
          </a:xfrm>
          <a:prstGeom prst="rect">
            <a:avLst/>
          </a:prstGeom>
          <a:noFill/>
          <a:ln/>
        </p:spPr>
        <p:txBody>
          <a:bodyPr wrap="none" lIns="0" tIns="0" rIns="0" bIns="0" rtlCol="0" anchor="t"/>
          <a:lstStyle/>
          <a:p>
            <a:pPr algn="l" indent="0" marL="0">
              <a:lnSpc>
                <a:spcPts val="1900"/>
              </a:lnSpc>
              <a:buNone/>
            </a:pPr>
            <a:r>
              <a:rPr lang="en-US" sz="1550" b="1" dirty="0">
                <a:solidFill>
                  <a:srgbClr val="2E3C4E"/>
                </a:solidFill>
                <a:latin typeface="Barlow Bold" pitchFamily="34" charset="0"/>
                <a:ea typeface="Barlow Bold" pitchFamily="34" charset="-122"/>
                <a:cs typeface="Barlow Bold" pitchFamily="34" charset="-120"/>
              </a:rPr>
              <a:t>Common Biometric Methods:</a:t>
            </a:r>
            <a:endParaRPr lang="en-US" sz="1550" dirty="0"/>
          </a:p>
        </p:txBody>
      </p:sp>
      <p:sp>
        <p:nvSpPr>
          <p:cNvPr id="5" name="Text 3"/>
          <p:cNvSpPr/>
          <p:nvPr/>
        </p:nvSpPr>
        <p:spPr>
          <a:xfrm>
            <a:off x="600313" y="2402443"/>
            <a:ext cx="6531888" cy="240149"/>
          </a:xfrm>
          <a:prstGeom prst="rect">
            <a:avLst/>
          </a:prstGeom>
          <a:noFill/>
          <a:ln/>
        </p:spPr>
        <p:txBody>
          <a:bodyPr wrap="none" lIns="0" tIns="0" rIns="0" bIns="0" rtlCol="0" anchor="t"/>
          <a:lstStyle/>
          <a:p>
            <a:pPr algn="l" marL="342900" indent="-342900">
              <a:lnSpc>
                <a:spcPts val="1850"/>
              </a:lnSpc>
              <a:buSzPct val="100000"/>
              <a:buChar char="•"/>
            </a:pPr>
            <a:r>
              <a:rPr lang="en-US" sz="1150" dirty="0">
                <a:solidFill>
                  <a:srgbClr val="384653"/>
                </a:solidFill>
                <a:latin typeface="Montserrat" pitchFamily="34" charset="0"/>
                <a:ea typeface="Montserrat" pitchFamily="34" charset="-122"/>
                <a:cs typeface="Montserrat" pitchFamily="34" charset="-120"/>
              </a:rPr>
              <a:t>Fingerprint scanning</a:t>
            </a:r>
            <a:endParaRPr lang="en-US" sz="1150" dirty="0"/>
          </a:p>
        </p:txBody>
      </p:sp>
      <p:sp>
        <p:nvSpPr>
          <p:cNvPr id="6" name="Text 4"/>
          <p:cNvSpPr/>
          <p:nvPr/>
        </p:nvSpPr>
        <p:spPr>
          <a:xfrm>
            <a:off x="600313" y="2695099"/>
            <a:ext cx="6531888" cy="240149"/>
          </a:xfrm>
          <a:prstGeom prst="rect">
            <a:avLst/>
          </a:prstGeom>
          <a:noFill/>
          <a:ln/>
        </p:spPr>
        <p:txBody>
          <a:bodyPr wrap="none" lIns="0" tIns="0" rIns="0" bIns="0" rtlCol="0" anchor="t"/>
          <a:lstStyle/>
          <a:p>
            <a:pPr algn="l" marL="342900" indent="-342900">
              <a:lnSpc>
                <a:spcPts val="1850"/>
              </a:lnSpc>
              <a:buSzPct val="100000"/>
              <a:buChar char="•"/>
            </a:pPr>
            <a:r>
              <a:rPr lang="en-US" sz="1150" dirty="0">
                <a:solidFill>
                  <a:srgbClr val="384653"/>
                </a:solidFill>
                <a:latin typeface="Montserrat" pitchFamily="34" charset="0"/>
                <a:ea typeface="Montserrat" pitchFamily="34" charset="-122"/>
                <a:cs typeface="Montserrat" pitchFamily="34" charset="-120"/>
              </a:rPr>
              <a:t>Facial recognition</a:t>
            </a:r>
            <a:endParaRPr lang="en-US" sz="1150" dirty="0"/>
          </a:p>
        </p:txBody>
      </p:sp>
      <p:sp>
        <p:nvSpPr>
          <p:cNvPr id="7" name="Text 5"/>
          <p:cNvSpPr/>
          <p:nvPr/>
        </p:nvSpPr>
        <p:spPr>
          <a:xfrm>
            <a:off x="600313" y="2987754"/>
            <a:ext cx="6531888" cy="240149"/>
          </a:xfrm>
          <a:prstGeom prst="rect">
            <a:avLst/>
          </a:prstGeom>
          <a:noFill/>
          <a:ln/>
        </p:spPr>
        <p:txBody>
          <a:bodyPr wrap="none" lIns="0" tIns="0" rIns="0" bIns="0" rtlCol="0" anchor="t"/>
          <a:lstStyle/>
          <a:p>
            <a:pPr algn="l" marL="342900" indent="-342900">
              <a:lnSpc>
                <a:spcPts val="1850"/>
              </a:lnSpc>
              <a:buSzPct val="100000"/>
              <a:buChar char="•"/>
            </a:pPr>
            <a:r>
              <a:rPr lang="en-US" sz="1150" dirty="0">
                <a:solidFill>
                  <a:srgbClr val="384653"/>
                </a:solidFill>
                <a:latin typeface="Montserrat" pitchFamily="34" charset="0"/>
                <a:ea typeface="Montserrat" pitchFamily="34" charset="-122"/>
                <a:cs typeface="Montserrat" pitchFamily="34" charset="-120"/>
              </a:rPr>
              <a:t>Retina and iris scans</a:t>
            </a:r>
            <a:endParaRPr lang="en-US" sz="1150" dirty="0"/>
          </a:p>
        </p:txBody>
      </p:sp>
      <p:sp>
        <p:nvSpPr>
          <p:cNvPr id="8" name="Text 6"/>
          <p:cNvSpPr/>
          <p:nvPr/>
        </p:nvSpPr>
        <p:spPr>
          <a:xfrm>
            <a:off x="600313" y="3280410"/>
            <a:ext cx="6531888" cy="240149"/>
          </a:xfrm>
          <a:prstGeom prst="rect">
            <a:avLst/>
          </a:prstGeom>
          <a:noFill/>
          <a:ln/>
        </p:spPr>
        <p:txBody>
          <a:bodyPr wrap="none" lIns="0" tIns="0" rIns="0" bIns="0" rtlCol="0" anchor="t"/>
          <a:lstStyle/>
          <a:p>
            <a:pPr algn="l" marL="342900" indent="-342900">
              <a:lnSpc>
                <a:spcPts val="1850"/>
              </a:lnSpc>
              <a:buSzPct val="100000"/>
              <a:buChar char="•"/>
            </a:pPr>
            <a:r>
              <a:rPr lang="en-US" sz="1150" dirty="0">
                <a:solidFill>
                  <a:srgbClr val="384653"/>
                </a:solidFill>
                <a:latin typeface="Montserrat" pitchFamily="34" charset="0"/>
                <a:ea typeface="Montserrat" pitchFamily="34" charset="-122"/>
                <a:cs typeface="Montserrat" pitchFamily="34" charset="-120"/>
              </a:rPr>
              <a:t>Voice recognition</a:t>
            </a:r>
            <a:endParaRPr lang="en-US" sz="1150" dirty="0"/>
          </a:p>
        </p:txBody>
      </p:sp>
      <p:sp>
        <p:nvSpPr>
          <p:cNvPr id="9" name="Text 7"/>
          <p:cNvSpPr/>
          <p:nvPr/>
        </p:nvSpPr>
        <p:spPr>
          <a:xfrm>
            <a:off x="600313" y="3573066"/>
            <a:ext cx="6531888" cy="240149"/>
          </a:xfrm>
          <a:prstGeom prst="rect">
            <a:avLst/>
          </a:prstGeom>
          <a:noFill/>
          <a:ln/>
        </p:spPr>
        <p:txBody>
          <a:bodyPr wrap="none" lIns="0" tIns="0" rIns="0" bIns="0" rtlCol="0" anchor="t"/>
          <a:lstStyle/>
          <a:p>
            <a:pPr algn="l" marL="342900" indent="-342900">
              <a:lnSpc>
                <a:spcPts val="1850"/>
              </a:lnSpc>
              <a:buSzPct val="100000"/>
              <a:buChar char="•"/>
            </a:pPr>
            <a:r>
              <a:rPr lang="en-US" sz="1150" dirty="0">
                <a:solidFill>
                  <a:srgbClr val="384653"/>
                </a:solidFill>
                <a:latin typeface="Montserrat" pitchFamily="34" charset="0"/>
                <a:ea typeface="Montserrat" pitchFamily="34" charset="-122"/>
                <a:cs typeface="Montserrat" pitchFamily="34" charset="-120"/>
              </a:rPr>
              <a:t>Behavioral biometrics (typing rhythm, walking gait)</a:t>
            </a:r>
            <a:endParaRPr lang="en-US" sz="1150" dirty="0"/>
          </a:p>
        </p:txBody>
      </p:sp>
      <p:pic>
        <p:nvPicPr>
          <p:cNvPr id="10" name="Image 0" descr="preencoded.png">    </p:cNvPr>
          <p:cNvPicPr>
            <a:picLocks noChangeAspect="1"/>
          </p:cNvPicPr>
          <p:nvPr/>
        </p:nvPicPr>
        <p:blipFill>
          <a:blip r:embed="rId1"/>
          <a:stretch>
            <a:fillRect/>
          </a:stretch>
        </p:blipFill>
        <p:spPr>
          <a:xfrm>
            <a:off x="7505819" y="2024420"/>
            <a:ext cx="6531888" cy="653188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2025-08-27T18:34:11Z</dcterms:created>
  <dcterms:modified xsi:type="dcterms:W3CDTF">2025-08-27T18:34:11Z</dcterms:modified>
</cp:coreProperties>
</file>